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83" r:id="rId4"/>
    <p:sldId id="285" r:id="rId5"/>
    <p:sldId id="280" r:id="rId6"/>
    <p:sldId id="279" r:id="rId7"/>
    <p:sldId id="281" r:id="rId8"/>
    <p:sldId id="289" r:id="rId9"/>
    <p:sldId id="286" r:id="rId10"/>
    <p:sldId id="292" r:id="rId11"/>
    <p:sldId id="293" r:id="rId12"/>
    <p:sldId id="294" r:id="rId13"/>
    <p:sldId id="302" r:id="rId14"/>
    <p:sldId id="295" r:id="rId15"/>
    <p:sldId id="298" r:id="rId16"/>
    <p:sldId id="299" r:id="rId17"/>
    <p:sldId id="301" r:id="rId18"/>
    <p:sldId id="303" r:id="rId19"/>
    <p:sldId id="304" r:id="rId20"/>
    <p:sldId id="287" r:id="rId21"/>
    <p:sldId id="290" r:id="rId22"/>
    <p:sldId id="291" r:id="rId23"/>
    <p:sldId id="288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9900"/>
    <a:srgbClr val="CCFFCC"/>
    <a:srgbClr val="EC205F"/>
    <a:srgbClr val="FFFFCC"/>
    <a:srgbClr val="90FB25"/>
    <a:srgbClr val="66FFFF"/>
    <a:srgbClr val="FF99FF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D71FB-F29A-4551-AB0C-C7A1788139BD}">
      <dgm:prSet phldrT="[Text]" custT="1"/>
      <dgm:spPr>
        <a:gradFill flip="none" rotWithShape="1">
          <a:gsLst>
            <a:gs pos="0">
              <a:schemeClr val="accent3">
                <a:alpha val="10000"/>
              </a:schemeClr>
            </a:gs>
            <a:gs pos="100000">
              <a:schemeClr val="accent3"/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r>
            <a:rPr lang="pt-BR" sz="3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Texto e Internet</a:t>
          </a:r>
          <a:endParaRPr lang="pt-BR" sz="3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6E434B21-E687-4146-A575-01681DBBBC41}" type="parTrans" cxnId="{E07372D8-A618-496F-8C91-84744B077574}">
      <dgm:prSet/>
      <dgm:spPr/>
      <dgm:t>
        <a:bodyPr/>
        <a:lstStyle/>
        <a:p>
          <a:endParaRPr lang="pt-BR" noProof="0"/>
        </a:p>
      </dgm:t>
    </dgm:pt>
    <dgm:pt modelId="{16C4C80D-00D1-443C-A969-4489A814F229}" type="sibTrans" cxnId="{E07372D8-A618-496F-8C91-84744B077574}">
      <dgm:prSet/>
      <dgm:spPr/>
      <dgm:t>
        <a:bodyPr/>
        <a:lstStyle/>
        <a:p>
          <a:endParaRPr lang="pt-BR" noProof="0"/>
        </a:p>
      </dgm:t>
    </dgm:pt>
    <dgm:pt modelId="{5B3A6A8A-E771-4D31-9211-6426EC1D3009}">
      <dgm:prSet phldrT="[Text]" custT="1"/>
      <dgm:spPr/>
      <dgm:t>
        <a:bodyPr lIns="3474720" tIns="182880" bIns="182880" anchor="ctr" anchorCtr="0"/>
        <a:lstStyle/>
        <a:p>
          <a:r>
            <a:rPr lang="pt-BR" sz="2200" noProof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Texto Impresso e Digital</a:t>
          </a:r>
          <a:endParaRPr lang="pt-BR" sz="2200" noProof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89C15884-2459-4268-8F6B-CF75D9C5CD8B}" type="parTrans" cxnId="{84EDA9F8-4B9E-454D-84D6-13E56B79738F}">
      <dgm:prSet/>
      <dgm:spPr/>
      <dgm:t>
        <a:bodyPr/>
        <a:lstStyle/>
        <a:p>
          <a:endParaRPr lang="pt-BR" noProof="0"/>
        </a:p>
      </dgm:t>
    </dgm:pt>
    <dgm:pt modelId="{C7284EAD-E7F8-47F8-80AA-3DB5EE7910A7}" type="sibTrans" cxnId="{84EDA9F8-4B9E-454D-84D6-13E56B79738F}">
      <dgm:prSet/>
      <dgm:spPr/>
      <dgm:t>
        <a:bodyPr/>
        <a:lstStyle/>
        <a:p>
          <a:endParaRPr lang="pt-BR" noProof="0"/>
        </a:p>
      </dgm:t>
    </dgm:pt>
    <dgm:pt modelId="{793E1329-EE07-4D46-B962-72F9BF9D6F6B}">
      <dgm:prSet phldrT="[Text]" custT="1"/>
      <dgm:spPr>
        <a:gradFill rotWithShape="0">
          <a:gsLst>
            <a:gs pos="0">
              <a:schemeClr val="accent1">
                <a:alpha val="10000"/>
              </a:schemeClr>
            </a:gs>
            <a:gs pos="100000">
              <a:schemeClr val="accent1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r>
            <a:rPr lang="pt-BR" sz="3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Texto e Fontes</a:t>
          </a:r>
          <a:endParaRPr lang="pt-BR" sz="3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1157B75B-7941-4E2C-B109-A90618127076}" type="parTrans" cxnId="{4E118BDD-33AA-4A12-9BEB-CAA9C7565B2E}">
      <dgm:prSet/>
      <dgm:spPr/>
      <dgm:t>
        <a:bodyPr/>
        <a:lstStyle/>
        <a:p>
          <a:endParaRPr lang="pt-BR" noProof="0"/>
        </a:p>
      </dgm:t>
    </dgm:pt>
    <dgm:pt modelId="{C6069D9C-7FB0-4D41-8237-8B696767F240}" type="sibTrans" cxnId="{4E118BDD-33AA-4A12-9BEB-CAA9C7565B2E}">
      <dgm:prSet/>
      <dgm:spPr/>
      <dgm:t>
        <a:bodyPr/>
        <a:lstStyle/>
        <a:p>
          <a:endParaRPr lang="pt-BR" noProof="0"/>
        </a:p>
      </dgm:t>
    </dgm:pt>
    <dgm:pt modelId="{5F15946C-ECA8-4220-AEA4-F5D4FACB102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r>
            <a:rPr lang="pt-B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Definições</a:t>
          </a:r>
          <a:endParaRPr lang="pt-B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B5B0E041-DDED-4613-878E-C5C02CCD6966}" type="parTrans" cxnId="{3C2A480C-CA4C-4F46-A2F0-1A98B506FF49}">
      <dgm:prSet/>
      <dgm:spPr/>
      <dgm:t>
        <a:bodyPr/>
        <a:lstStyle/>
        <a:p>
          <a:endParaRPr lang="pt-BR" noProof="0"/>
        </a:p>
      </dgm:t>
    </dgm:pt>
    <dgm:pt modelId="{615AE4D8-C7A9-4150-AE06-25520398D110}" type="sibTrans" cxnId="{3C2A480C-CA4C-4F46-A2F0-1A98B506FF49}">
      <dgm:prSet/>
      <dgm:spPr/>
      <dgm:t>
        <a:bodyPr/>
        <a:lstStyle/>
        <a:p>
          <a:endParaRPr lang="pt-BR" noProof="0"/>
        </a:p>
      </dgm:t>
    </dgm:pt>
    <dgm:pt modelId="{2F2AE14E-3E4A-457E-83CE-87F5AB9C3AB7}">
      <dgm:prSet phldrT="[Text]" custT="1"/>
      <dgm:spPr/>
      <dgm:t>
        <a:bodyPr lIns="3474720" tIns="182880" bIns="182880" anchor="ctr" anchorCtr="0"/>
        <a:lstStyle/>
        <a:p>
          <a:r>
            <a:rPr lang="pt-BR" sz="2200" noProof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Texto e Informação</a:t>
          </a:r>
          <a:endParaRPr lang="pt-BR" sz="2200" noProof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11BDD6BF-96C9-43DC-A694-6E0EBE5876AC}" type="parTrans" cxnId="{E5F6D581-9790-4205-906A-4DD5A70BC948}">
      <dgm:prSet/>
      <dgm:spPr/>
      <dgm:t>
        <a:bodyPr/>
        <a:lstStyle/>
        <a:p>
          <a:endParaRPr lang="pt-BR" noProof="0"/>
        </a:p>
      </dgm:t>
    </dgm:pt>
    <dgm:pt modelId="{74006792-CFF2-4ECC-90B2-BAD430F3F811}" type="sibTrans" cxnId="{E5F6D581-9790-4205-906A-4DD5A70BC948}">
      <dgm:prSet/>
      <dgm:spPr/>
      <dgm:t>
        <a:bodyPr/>
        <a:lstStyle/>
        <a:p>
          <a:endParaRPr lang="pt-BR" noProof="0"/>
        </a:p>
      </dgm:t>
    </dgm:pt>
    <dgm:pt modelId="{0B6ECA8C-CF47-4AE6-8BF7-F6E4B5C330F1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r>
            <a:rPr lang="pt-B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Selecionando fontes</a:t>
          </a:r>
          <a:endParaRPr lang="pt-B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F81566DE-A005-4EF4-8C84-79747A016080}" type="parTrans" cxnId="{DE7FCAF7-8C2B-4E30-A332-2914640143B1}">
      <dgm:prSet/>
      <dgm:spPr/>
      <dgm:t>
        <a:bodyPr/>
        <a:lstStyle/>
        <a:p>
          <a:endParaRPr lang="pt-BR" noProof="0"/>
        </a:p>
      </dgm:t>
    </dgm:pt>
    <dgm:pt modelId="{D1CDC11E-BC1B-4ABD-BF17-8529E605116C}" type="sibTrans" cxnId="{DE7FCAF7-8C2B-4E30-A332-2914640143B1}">
      <dgm:prSet/>
      <dgm:spPr/>
      <dgm:t>
        <a:bodyPr/>
        <a:lstStyle/>
        <a:p>
          <a:endParaRPr lang="pt-BR" noProof="0"/>
        </a:p>
      </dgm:t>
    </dgm:pt>
    <dgm:pt modelId="{34A12492-4B1D-4ED4-8F17-B61C128A0110}">
      <dgm:prSet phldrT="[Text]" custT="1"/>
      <dgm:spPr>
        <a:gradFill rotWithShape="0">
          <a:gsLst>
            <a:gs pos="0">
              <a:schemeClr val="accent6">
                <a:alpha val="10000"/>
              </a:schemeClr>
            </a:gs>
            <a:gs pos="100000">
              <a:schemeClr val="accent6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r>
            <a:rPr lang="pt-BR" sz="3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Hipertexto</a:t>
          </a:r>
          <a:endParaRPr lang="pt-BR" sz="3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endParaRPr lang="pt-BR" noProof="0"/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endParaRPr lang="pt-BR" noProof="0"/>
        </a:p>
      </dgm:t>
    </dgm:pt>
    <dgm:pt modelId="{E97683F8-A6EB-44EF-99E5-6D53F22F06EE}">
      <dgm:prSet phldrT="[Text]" custT="1"/>
      <dgm:spPr/>
      <dgm:t>
        <a:bodyPr lIns="3474720" tIns="182880" bIns="182880" anchor="ctr" anchorCtr="0"/>
        <a:lstStyle/>
        <a:p>
          <a:r>
            <a:rPr lang="pt-BR" sz="2200" noProof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Multimídia, Hipermídia, e HiperTexto</a:t>
          </a:r>
          <a:endParaRPr lang="pt-BR" sz="2200" noProof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3B404BF0-CE16-4798-B61B-14FB56940D3C}" type="parTrans" cxnId="{745B36FC-D2A2-4FC9-822B-E44CE47A47C4}">
      <dgm:prSet/>
      <dgm:spPr/>
      <dgm:t>
        <a:bodyPr/>
        <a:lstStyle/>
        <a:p>
          <a:endParaRPr lang="pt-BR" noProof="0"/>
        </a:p>
      </dgm:t>
    </dgm:pt>
    <dgm:pt modelId="{0321986B-7E49-4EE7-8283-2322BC553CAC}" type="sibTrans" cxnId="{745B36FC-D2A2-4FC9-822B-E44CE47A47C4}">
      <dgm:prSet/>
      <dgm:spPr/>
      <dgm:t>
        <a:bodyPr/>
        <a:lstStyle/>
        <a:p>
          <a:endParaRPr lang="pt-BR" noProof="0"/>
        </a:p>
      </dgm:t>
    </dgm:pt>
    <dgm:pt modelId="{C84E2AF5-E956-4485-8A3F-6FF581AA81BA}">
      <dgm:prSet phldrT="[Text]" custT="1"/>
      <dgm:spPr/>
      <dgm:t>
        <a:bodyPr lIns="3474720" tIns="182880" bIns="182880" anchor="ctr" anchorCtr="0"/>
        <a:lstStyle/>
        <a:p>
          <a:r>
            <a:rPr lang="pt-B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Princípios de </a:t>
          </a:r>
          <a:r>
            <a:rPr lang="pt-BR" sz="2200" noProof="0" dirty="0" err="1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HiperTexto</a:t>
          </a:r>
          <a:endParaRPr lang="pt-B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25905AA8-4610-4150-87DC-2FA2D2557E59}" type="parTrans" cxnId="{86D80061-1EC6-42CB-B33C-4F0118A247C8}">
      <dgm:prSet/>
      <dgm:spPr/>
      <dgm:t>
        <a:bodyPr/>
        <a:lstStyle/>
        <a:p>
          <a:endParaRPr lang="pt-BR" noProof="0"/>
        </a:p>
      </dgm:t>
    </dgm:pt>
    <dgm:pt modelId="{06B7340F-5514-44E3-B84E-41D57C8784DC}" type="sibTrans" cxnId="{86D80061-1EC6-42CB-B33C-4F0118A247C8}">
      <dgm:prSet/>
      <dgm:spPr/>
      <dgm:t>
        <a:bodyPr/>
        <a:lstStyle/>
        <a:p>
          <a:endParaRPr lang="pt-BR" noProof="0"/>
        </a:p>
      </dgm:t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70E31-9E0C-460C-A8AB-7B42020FAA41}" type="pres">
      <dgm:prSet presAssocID="{D1ED71FB-F29A-4551-AB0C-C7A1788139BD}" presName="parentText" presStyleLbl="node1" presStyleIdx="0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83FBA1B-B38F-437C-A4D7-414C5850125B}" type="pres">
      <dgm:prSet presAssocID="{D1ED71FB-F29A-4551-AB0C-C7A1788139B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BC73E-CD31-4BF5-B1C5-4A4ACAA7115F}" type="pres">
      <dgm:prSet presAssocID="{793E1329-EE07-4D46-B962-72F9BF9D6F6B}" presName="parentText" presStyleLbl="node1" presStyleIdx="1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446473B-C5F4-406F-AC14-BD4F036A6A94}" type="pres">
      <dgm:prSet presAssocID="{793E1329-EE07-4D46-B962-72F9BF9D6F6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8186-5A51-43CF-804C-BC101821A790}" type="pres">
      <dgm:prSet presAssocID="{34A12492-4B1D-4ED4-8F17-B61C128A0110}" presName="parentText" presStyleLbl="node1" presStyleIdx="2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8EDEDC3-1590-451D-A055-5F7567D62FD1}" type="pres">
      <dgm:prSet presAssocID="{34A12492-4B1D-4ED4-8F17-B61C128A011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0642B-4C22-478C-A9E9-20AF81070E2D}" srcId="{66648E1C-5979-4E96-9B11-19BBA834C7B8}" destId="{34A12492-4B1D-4ED4-8F17-B61C128A0110}" srcOrd="2" destOrd="0" parTransId="{DF88E912-2858-4166-91CE-FB42DDB6BD2B}" sibTransId="{88128CF8-F1E7-4D0B-9668-81447D845737}"/>
    <dgm:cxn modelId="{72D841E6-C13A-464A-8E08-35D9C0FD4C52}" type="presOf" srcId="{34A12492-4B1D-4ED4-8F17-B61C128A0110}" destId="{396B8186-5A51-43CF-804C-BC101821A790}" srcOrd="0" destOrd="0" presId="urn:microsoft.com/office/officeart/2005/8/layout/vList2"/>
    <dgm:cxn modelId="{713F7A03-B9DF-40A4-8F4F-B1BF57E51DC1}" type="presOf" srcId="{5F15946C-ECA8-4220-AEA4-F5D4FACB1025}" destId="{7446473B-C5F4-406F-AC14-BD4F036A6A94}" srcOrd="0" destOrd="0" presId="urn:microsoft.com/office/officeart/2005/8/layout/vList2"/>
    <dgm:cxn modelId="{745B36FC-D2A2-4FC9-822B-E44CE47A47C4}" srcId="{34A12492-4B1D-4ED4-8F17-B61C128A0110}" destId="{E97683F8-A6EB-44EF-99E5-6D53F22F06EE}" srcOrd="0" destOrd="0" parTransId="{3B404BF0-CE16-4798-B61B-14FB56940D3C}" sibTransId="{0321986B-7E49-4EE7-8283-2322BC553CAC}"/>
    <dgm:cxn modelId="{FE37BB8A-13BA-43B8-8D2F-F8A93EDAE022}" type="presOf" srcId="{2F2AE14E-3E4A-457E-83CE-87F5AB9C3AB7}" destId="{C83FBA1B-B38F-437C-A4D7-414C5850125B}" srcOrd="0" destOrd="1" presId="urn:microsoft.com/office/officeart/2005/8/layout/vList2"/>
    <dgm:cxn modelId="{E5F6D581-9790-4205-906A-4DD5A70BC948}" srcId="{D1ED71FB-F29A-4551-AB0C-C7A1788139BD}" destId="{2F2AE14E-3E4A-457E-83CE-87F5AB9C3AB7}" srcOrd="1" destOrd="0" parTransId="{11BDD6BF-96C9-43DC-A694-6E0EBE5876AC}" sibTransId="{74006792-CFF2-4ECC-90B2-BAD430F3F811}"/>
    <dgm:cxn modelId="{84EDA9F8-4B9E-454D-84D6-13E56B79738F}" srcId="{D1ED71FB-F29A-4551-AB0C-C7A1788139BD}" destId="{5B3A6A8A-E771-4D31-9211-6426EC1D3009}" srcOrd="0" destOrd="0" parTransId="{89C15884-2459-4268-8F6B-CF75D9C5CD8B}" sibTransId="{C7284EAD-E7F8-47F8-80AA-3DB5EE7910A7}"/>
    <dgm:cxn modelId="{7C2BD8C3-FCDA-45B2-8AB7-D7EAEEA8A9F1}" type="presOf" srcId="{C84E2AF5-E956-4485-8A3F-6FF581AA81BA}" destId="{48EDEDC3-1590-451D-A055-5F7567D62FD1}" srcOrd="0" destOrd="1" presId="urn:microsoft.com/office/officeart/2005/8/layout/vList2"/>
    <dgm:cxn modelId="{86D80061-1EC6-42CB-B33C-4F0118A247C8}" srcId="{34A12492-4B1D-4ED4-8F17-B61C128A0110}" destId="{C84E2AF5-E956-4485-8A3F-6FF581AA81BA}" srcOrd="1" destOrd="0" parTransId="{25905AA8-4610-4150-87DC-2FA2D2557E59}" sibTransId="{06B7340F-5514-44E3-B84E-41D57C8784DC}"/>
    <dgm:cxn modelId="{65C39F6F-F27A-4AB7-969B-C9F4FBBF566B}" type="presOf" srcId="{0B6ECA8C-CF47-4AE6-8BF7-F6E4B5C330F1}" destId="{7446473B-C5F4-406F-AC14-BD4F036A6A94}" srcOrd="0" destOrd="1" presId="urn:microsoft.com/office/officeart/2005/8/layout/vList2"/>
    <dgm:cxn modelId="{7ED2309F-ED3B-47E7-8F71-FA7D369FF0EE}" type="presOf" srcId="{5B3A6A8A-E771-4D31-9211-6426EC1D3009}" destId="{C83FBA1B-B38F-437C-A4D7-414C5850125B}" srcOrd="0" destOrd="0" presId="urn:microsoft.com/office/officeart/2005/8/layout/vList2"/>
    <dgm:cxn modelId="{70F79B75-8F26-4994-A98E-DF2861146864}" type="presOf" srcId="{D1ED71FB-F29A-4551-AB0C-C7A1788139BD}" destId="{9D570E31-9E0C-460C-A8AB-7B42020FAA41}" srcOrd="0" destOrd="0" presId="urn:microsoft.com/office/officeart/2005/8/layout/vList2"/>
    <dgm:cxn modelId="{3C2A480C-CA4C-4F46-A2F0-1A98B506FF49}" srcId="{793E1329-EE07-4D46-B962-72F9BF9D6F6B}" destId="{5F15946C-ECA8-4220-AEA4-F5D4FACB1025}" srcOrd="0" destOrd="0" parTransId="{B5B0E041-DDED-4613-878E-C5C02CCD6966}" sibTransId="{615AE4D8-C7A9-4150-AE06-25520398D110}"/>
    <dgm:cxn modelId="{4E118BDD-33AA-4A12-9BEB-CAA9C7565B2E}" srcId="{66648E1C-5979-4E96-9B11-19BBA834C7B8}" destId="{793E1329-EE07-4D46-B962-72F9BF9D6F6B}" srcOrd="1" destOrd="0" parTransId="{1157B75B-7941-4E2C-B109-A90618127076}" sibTransId="{C6069D9C-7FB0-4D41-8237-8B696767F240}"/>
    <dgm:cxn modelId="{E07372D8-A618-496F-8C91-84744B077574}" srcId="{66648E1C-5979-4E96-9B11-19BBA834C7B8}" destId="{D1ED71FB-F29A-4551-AB0C-C7A1788139BD}" srcOrd="0" destOrd="0" parTransId="{6E434B21-E687-4146-A575-01681DBBBC41}" sibTransId="{16C4C80D-00D1-443C-A969-4489A814F229}"/>
    <dgm:cxn modelId="{B2C39FDD-494C-4EEE-93B9-51D466CE81A8}" type="presOf" srcId="{66648E1C-5979-4E96-9B11-19BBA834C7B8}" destId="{064591C5-3136-44E9-8DD7-FC67AC975F92}" srcOrd="0" destOrd="0" presId="urn:microsoft.com/office/officeart/2005/8/layout/vList2"/>
    <dgm:cxn modelId="{F303FE42-4FD5-49D6-BE79-A84A73E53BAE}" type="presOf" srcId="{793E1329-EE07-4D46-B962-72F9BF9D6F6B}" destId="{755BC73E-CD31-4BF5-B1C5-4A4ACAA7115F}" srcOrd="0" destOrd="0" presId="urn:microsoft.com/office/officeart/2005/8/layout/vList2"/>
    <dgm:cxn modelId="{DE7FCAF7-8C2B-4E30-A332-2914640143B1}" srcId="{793E1329-EE07-4D46-B962-72F9BF9D6F6B}" destId="{0B6ECA8C-CF47-4AE6-8BF7-F6E4B5C330F1}" srcOrd="1" destOrd="0" parTransId="{F81566DE-A005-4EF4-8C84-79747A016080}" sibTransId="{D1CDC11E-BC1B-4ABD-BF17-8529E605116C}"/>
    <dgm:cxn modelId="{0346D11B-1E28-4E4C-A7D4-9EA9645F4C96}" type="presOf" srcId="{E97683F8-A6EB-44EF-99E5-6D53F22F06EE}" destId="{48EDEDC3-1590-451D-A055-5F7567D62FD1}" srcOrd="0" destOrd="0" presId="urn:microsoft.com/office/officeart/2005/8/layout/vList2"/>
    <dgm:cxn modelId="{E72F36EC-5693-4BF7-BD8A-CEEFBF626C87}" type="presParOf" srcId="{064591C5-3136-44E9-8DD7-FC67AC975F92}" destId="{9D570E31-9E0C-460C-A8AB-7B42020FAA41}" srcOrd="0" destOrd="0" presId="urn:microsoft.com/office/officeart/2005/8/layout/vList2"/>
    <dgm:cxn modelId="{6E935F45-EA38-44EB-BB8F-2B5DFA63E65C}" type="presParOf" srcId="{064591C5-3136-44E9-8DD7-FC67AC975F92}" destId="{C83FBA1B-B38F-437C-A4D7-414C5850125B}" srcOrd="1" destOrd="0" presId="urn:microsoft.com/office/officeart/2005/8/layout/vList2"/>
    <dgm:cxn modelId="{7DA8BE71-758B-4C80-9BCD-CFBAB3C38D98}" type="presParOf" srcId="{064591C5-3136-44E9-8DD7-FC67AC975F92}" destId="{755BC73E-CD31-4BF5-B1C5-4A4ACAA7115F}" srcOrd="2" destOrd="0" presId="urn:microsoft.com/office/officeart/2005/8/layout/vList2"/>
    <dgm:cxn modelId="{BE39223C-BD61-4AFD-8656-F922C0F1CE69}" type="presParOf" srcId="{064591C5-3136-44E9-8DD7-FC67AC975F92}" destId="{7446473B-C5F4-406F-AC14-BD4F036A6A94}" srcOrd="3" destOrd="0" presId="urn:microsoft.com/office/officeart/2005/8/layout/vList2"/>
    <dgm:cxn modelId="{A01ECA9A-697F-45DE-820E-3884ED5AC6F9}" type="presParOf" srcId="{064591C5-3136-44E9-8DD7-FC67AC975F92}" destId="{396B8186-5A51-43CF-804C-BC101821A790}" srcOrd="4" destOrd="0" presId="urn:microsoft.com/office/officeart/2005/8/layout/vList2"/>
    <dgm:cxn modelId="{00572B7A-503A-41B2-80B4-B7C10C09A494}" type="presParOf" srcId="{064591C5-3136-44E9-8DD7-FC67AC975F92}" destId="{48EDEDC3-1590-451D-A055-5F7567D62F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70E31-9E0C-460C-A8AB-7B42020FAA41}">
      <dsp:nvSpPr>
        <dsp:cNvPr id="0" name=""/>
        <dsp:cNvSpPr/>
      </dsp:nvSpPr>
      <dsp:spPr>
        <a:xfrm>
          <a:off x="0" y="2821"/>
          <a:ext cx="7620000" cy="613410"/>
        </a:xfrm>
        <a:prstGeom prst="round2DiagRect">
          <a:avLst/>
        </a:prstGeom>
        <a:gradFill flip="none" rotWithShape="1">
          <a:gsLst>
            <a:gs pos="0">
              <a:schemeClr val="accent3">
                <a:alpha val="1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Texto e Internet</a:t>
          </a:r>
          <a:endParaRPr lang="pt-BR" sz="3200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sp:txBody>
      <dsp:txXfrm>
        <a:off x="29944" y="32765"/>
        <a:ext cx="7560112" cy="553522"/>
      </dsp:txXfrm>
    </dsp:sp>
    <dsp:sp modelId="{C83FBA1B-B38F-437C-A4D7-414C5850125B}">
      <dsp:nvSpPr>
        <dsp:cNvPr id="0" name=""/>
        <dsp:cNvSpPr/>
      </dsp:nvSpPr>
      <dsp:spPr>
        <a:xfrm>
          <a:off x="0" y="616231"/>
          <a:ext cx="7620000" cy="844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noProof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Texto Impresso e Digital</a:t>
          </a:r>
          <a:endParaRPr lang="pt-BR" sz="2200" kern="1200" noProof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noProof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Texto e Informação</a:t>
          </a:r>
          <a:endParaRPr lang="pt-BR" sz="2200" kern="1200" noProof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sp:txBody>
      <dsp:txXfrm>
        <a:off x="0" y="616231"/>
        <a:ext cx="7620000" cy="844094"/>
      </dsp:txXfrm>
    </dsp:sp>
    <dsp:sp modelId="{755BC73E-CD31-4BF5-B1C5-4A4ACAA7115F}">
      <dsp:nvSpPr>
        <dsp:cNvPr id="0" name=""/>
        <dsp:cNvSpPr/>
      </dsp:nvSpPr>
      <dsp:spPr>
        <a:xfrm>
          <a:off x="0" y="1460326"/>
          <a:ext cx="7620000" cy="613410"/>
        </a:xfrm>
        <a:prstGeom prst="round2DiagRect">
          <a:avLst/>
        </a:prstGeom>
        <a:gradFill rotWithShape="0">
          <a:gsLst>
            <a:gs pos="0">
              <a:schemeClr val="accent1">
                <a:alpha val="10000"/>
              </a:schemeClr>
            </a:gs>
            <a:gs pos="100000">
              <a:schemeClr val="accent1"/>
            </a:gs>
          </a:gsLst>
          <a:lin ang="0" scaled="1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Texto e Fontes</a:t>
          </a:r>
          <a:endParaRPr lang="pt-BR" sz="3200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sp:txBody>
      <dsp:txXfrm>
        <a:off x="29944" y="1490270"/>
        <a:ext cx="7560112" cy="553522"/>
      </dsp:txXfrm>
    </dsp:sp>
    <dsp:sp modelId="{7446473B-C5F4-406F-AC14-BD4F036A6A94}">
      <dsp:nvSpPr>
        <dsp:cNvPr id="0" name=""/>
        <dsp:cNvSpPr/>
      </dsp:nvSpPr>
      <dsp:spPr>
        <a:xfrm>
          <a:off x="0" y="2073736"/>
          <a:ext cx="7620000" cy="8440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Definições</a:t>
          </a:r>
          <a:endParaRPr lang="pt-BR" sz="2200" kern="1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Selecionando fontes</a:t>
          </a:r>
          <a:endParaRPr lang="pt-BR" sz="2200" kern="1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sp:txBody>
      <dsp:txXfrm>
        <a:off x="0" y="2073736"/>
        <a:ext cx="7620000" cy="844094"/>
      </dsp:txXfrm>
    </dsp:sp>
    <dsp:sp modelId="{396B8186-5A51-43CF-804C-BC101821A790}">
      <dsp:nvSpPr>
        <dsp:cNvPr id="0" name=""/>
        <dsp:cNvSpPr/>
      </dsp:nvSpPr>
      <dsp:spPr>
        <a:xfrm>
          <a:off x="0" y="2917831"/>
          <a:ext cx="7620000" cy="613410"/>
        </a:xfrm>
        <a:prstGeom prst="round2DiagRect">
          <a:avLst/>
        </a:prstGeom>
        <a:gradFill rotWithShape="0">
          <a:gsLst>
            <a:gs pos="0">
              <a:schemeClr val="accent6">
                <a:alpha val="10000"/>
              </a:schemeClr>
            </a:gs>
            <a:gs pos="100000">
              <a:schemeClr val="accent6"/>
            </a:gs>
          </a:gsLst>
          <a:lin ang="0" scaled="1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Hipertexto</a:t>
          </a:r>
          <a:endParaRPr lang="pt-BR" sz="3200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sp:txBody>
      <dsp:txXfrm>
        <a:off x="29944" y="2947775"/>
        <a:ext cx="7560112" cy="553522"/>
      </dsp:txXfrm>
    </dsp:sp>
    <dsp:sp modelId="{48EDEDC3-1590-451D-A055-5F7567D62FD1}">
      <dsp:nvSpPr>
        <dsp:cNvPr id="0" name=""/>
        <dsp:cNvSpPr/>
      </dsp:nvSpPr>
      <dsp:spPr>
        <a:xfrm>
          <a:off x="0" y="3531242"/>
          <a:ext cx="7620000" cy="844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noProof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Multimídia, Hipermídia, e HiperTexto</a:t>
          </a:r>
          <a:endParaRPr lang="pt-BR" sz="2200" kern="1200" noProof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Princípios de </a:t>
          </a:r>
          <a:r>
            <a:rPr lang="pt-BR" sz="2200" kern="1200" noProof="0" dirty="0" err="1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HiperTexto</a:t>
          </a:r>
          <a:endParaRPr lang="pt-BR" sz="2200" kern="1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sp:txBody>
      <dsp:txXfrm>
        <a:off x="0" y="3531242"/>
        <a:ext cx="7620000" cy="84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2736-93DA-4781-A39A-611BCC427035}" type="datetimeFigureOut">
              <a:rPr lang="pt-BR" smtClean="0"/>
              <a:t>23/02/2012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4CAD-5FB3-4E3A-B674-DE64F45C1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3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SmartArt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custom animation effects: vertical bullet list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Bullet List </a:t>
            </a:r>
            <a:r>
              <a:rPr lang="en-US" sz="1200" baseline="0" dirty="0" smtClean="0"/>
              <a:t>(first row, third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To create another row, </a:t>
            </a:r>
            <a:r>
              <a:rPr lang="en-US" sz="1200" b="0" baseline="0" dirty="0" smtClean="0"/>
              <a:t>select the bottom, first-level (color-filled) rectangle,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the arrow next to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, and select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To add bullet text area, select the new first-level (color-filled) rectangle,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To</a:t>
            </a:r>
            <a:r>
              <a:rPr lang="en-US" sz="1200" baseline="0" dirty="0" smtClean="0"/>
              <a:t> enter text, s</a:t>
            </a:r>
            <a:r>
              <a:rPr lang="en-US" sz="1200" dirty="0" smtClean="0"/>
              <a:t>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level. (</a:t>
            </a:r>
            <a:r>
              <a:rPr lang="en-US" sz="1200" b="1" baseline="0" dirty="0" smtClean="0"/>
              <a:t>Note: </a:t>
            </a:r>
            <a:r>
              <a:rPr lang="en-US" sz="1200" baseline="0" dirty="0" smtClean="0"/>
              <a:t>In the example slide, the first-level text is “Topic One,” “Topic Two,” and “Topic Three.” The second-level text is “Supporting Text.”)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border of the </a:t>
            </a:r>
            <a:r>
              <a:rPr lang="en-US" sz="1200" dirty="0" err="1" smtClean="0"/>
              <a:t>SmartArt</a:t>
            </a:r>
            <a:r>
              <a:rPr lang="en-US" sz="1200" dirty="0" smtClean="0"/>
              <a:t> graphic. Drag the left center sizing handle to the left edge of the slide to resize the width of the </a:t>
            </a:r>
            <a:r>
              <a:rPr lang="en-US" sz="1200" dirty="0" err="1" smtClean="0"/>
              <a:t>SmartArt</a:t>
            </a:r>
            <a:r>
              <a:rPr lang="en-US" sz="1200" dirty="0" smtClean="0"/>
              <a:t> graphic.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reproduce the rectangle</a:t>
            </a:r>
            <a:r>
              <a:rPr lang="en-US" sz="1200" baseline="0" dirty="0" smtClean="0"/>
              <a:t> effects</a:t>
            </a:r>
            <a:r>
              <a:rPr lang="en-US" sz="1200" dirty="0" smtClean="0"/>
              <a:t>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select the three color-filled rectangles (in the example above, these are the “Topic One,” “Topic Two,” and “Topic Three” rectangles).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Round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Diagonal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Corner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Rectangle </a:t>
            </a:r>
            <a:r>
              <a:rPr lang="en-US" sz="1200" b="0" baseline="0" dirty="0" smtClean="0"/>
              <a:t>(ninth option from the left)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 and select </a:t>
            </a:r>
            <a:r>
              <a:rPr lang="en-US" sz="1200" b="1" baseline="0" dirty="0" smtClean="0"/>
              <a:t>Preset 7</a:t>
            </a:r>
            <a:r>
              <a:rPr lang="en-US" sz="1200" baseline="0" dirty="0" smtClean="0"/>
              <a:t> (second row, third option from the left). 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</a:t>
            </a:r>
            <a:r>
              <a:rPr lang="en-US" sz="1200" baseline="0" dirty="0" smtClean="0"/>
              <a:t>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Franklin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Gothic</a:t>
            </a:r>
            <a:r>
              <a:rPr lang="en-US" sz="1200" baseline="0" dirty="0" smtClean="0"/>
              <a:t> </a:t>
            </a:r>
            <a:r>
              <a:rPr lang="en-US" sz="1200" b="1" baseline="0" dirty="0" err="1" smtClean="0"/>
              <a:t>Demi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Cond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32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aseline="0" dirty="0" smtClean="0"/>
              <a:t> in the left pane, and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Internal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margin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 box enter </a:t>
            </a:r>
            <a:r>
              <a:rPr lang="en-US" sz="1200" b="1" baseline="0" dirty="0" smtClean="0"/>
              <a:t>3”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first</a:t>
            </a:r>
            <a:r>
              <a:rPr lang="en-US" sz="1200" baseline="0" dirty="0" smtClean="0"/>
              <a:t> color-filled rectangle from the top (in the example slide, “Topic One”).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fourth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 Green, Accent 3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seventh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%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 Green, Accent 3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seventh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</a:t>
            </a:r>
            <a:r>
              <a:rPr lang="en-US" sz="1200" baseline="0" dirty="0" smtClean="0"/>
              <a:t>color-filled rectangle from the top (in the example above, “Topic Two”).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fourth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 Accent 1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the fifth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%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 Accent 1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the fifth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</a:t>
            </a:r>
            <a:r>
              <a:rPr lang="en-US" sz="1200" baseline="0" dirty="0" smtClean="0"/>
              <a:t>color-filled rectangle from the top (in the example slide, “Topic Three”).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fourth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10</a:t>
            </a:r>
            <a:r>
              <a:rPr lang="en-US" sz="1200" b="0" baseline="30000" dirty="0" smtClean="0">
                <a:solidFill>
                  <a:schemeClr val="accent6"/>
                </a:solidFill>
                <a:latin typeface="+mn-lt"/>
              </a:rPr>
              <a:t>th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%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10</a:t>
            </a:r>
            <a:r>
              <a:rPr lang="en-US" sz="1200" b="0" baseline="30000" dirty="0" smtClean="0">
                <a:solidFill>
                  <a:schemeClr val="accent6"/>
                </a:solidFill>
                <a:latin typeface="+mn-lt"/>
              </a:rPr>
              <a:t>th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reproduce the </a:t>
            </a:r>
            <a:r>
              <a:rPr lang="en-US" sz="1200" baseline="0" dirty="0" smtClean="0"/>
              <a:t>bulleted text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the </a:t>
            </a:r>
            <a:r>
              <a:rPr lang="en-US" sz="1200" baseline="0" dirty="0" smtClean="0"/>
              <a:t>three second-level, bulleted text boxes.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Franklin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Gothic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Medium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Cond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22 pt.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White, Background 1, Darker 50% </a:t>
            </a:r>
            <a:r>
              <a:rPr lang="en-US" sz="1200" baseline="0" dirty="0" smtClean="0"/>
              <a:t>(sixth row, first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bottom right corner</a:t>
            </a:r>
            <a:r>
              <a:rPr lang="en-US" sz="1200" baseline="0" dirty="0" smtClean="0"/>
              <a:t> of the</a:t>
            </a:r>
            <a:r>
              <a:rPr lang="en-US" sz="1200" dirty="0" smtClean="0"/>
              <a:t>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</a:t>
            </a:r>
            <a:r>
              <a:rPr lang="en-US" sz="1200" b="1" dirty="0" smtClean="0"/>
              <a:t>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select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Box </a:t>
            </a:r>
            <a:r>
              <a:rPr lang="en-US" sz="1200" baseline="0" dirty="0" smtClean="0"/>
              <a:t>in the left pane, and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aseline="0" dirty="0" smtClean="0"/>
              <a:t> pane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Under </a:t>
            </a:r>
            <a:r>
              <a:rPr lang="en-US" sz="1200" b="1" dirty="0" smtClean="0"/>
              <a:t>Text</a:t>
            </a:r>
            <a:r>
              <a:rPr lang="en-US" sz="1200" dirty="0" smtClean="0"/>
              <a:t> </a:t>
            </a:r>
            <a:r>
              <a:rPr lang="en-US" sz="1200" b="1" dirty="0" smtClean="0"/>
              <a:t>layout</a:t>
            </a:r>
            <a:r>
              <a:rPr lang="en-US" sz="1200" dirty="0" smtClean="0"/>
              <a:t>, in the </a:t>
            </a:r>
            <a:r>
              <a:rPr lang="en-US" sz="1200" b="1" dirty="0" smtClean="0"/>
              <a:t>Vertical</a:t>
            </a:r>
            <a:r>
              <a:rPr lang="en-US" sz="1200" dirty="0" smtClean="0"/>
              <a:t> </a:t>
            </a:r>
            <a:r>
              <a:rPr lang="en-US" sz="1200" b="1" dirty="0" smtClean="0"/>
              <a:t>alignment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Middle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Internal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margin</a:t>
            </a:r>
            <a:r>
              <a:rPr lang="en-US" sz="1200" baseline="0" dirty="0" smtClean="0"/>
              <a:t>,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3.8”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0.2”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0.17”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0.2”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indent="-228600" algn="l" defTabSz="914400" rtl="0" eaLnBrk="1" latinLnBrk="0" hangingPunct="1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the height of the SmartArt graphic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dragging the top or bottom sizing handle. 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</a:t>
            </a:r>
            <a:r>
              <a:rPr lang="en-US" sz="1200" baseline="0" dirty="0" smtClean="0"/>
              <a:t> on the slide, and then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select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Add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the arrow to the right of the </a:t>
            </a:r>
            <a:r>
              <a:rPr lang="en-US" sz="1200" dirty="0" smtClean="0"/>
              <a:t>a</a:t>
            </a:r>
            <a:r>
              <a:rPr lang="en-US" sz="1200" baseline="0" dirty="0" smtClean="0"/>
              <a:t>scend entrance effect, and then select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 dialog box,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1 seconds (Fast)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One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by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one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Click the double arrow below the animation effect 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</a:t>
            </a:r>
            <a:r>
              <a:rPr lang="en-US" sz="1200" baseline="0" dirty="0" smtClean="0"/>
              <a:t> all the effects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pane. Then under </a:t>
            </a:r>
            <a:r>
              <a:rPr lang="en-US" sz="1200" b="1" baseline="0" dirty="0" smtClean="0"/>
              <a:t>Modify: Ascend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</a:t>
            </a:r>
            <a:r>
              <a:rPr lang="en-US" sz="1200" baseline="0" dirty="0" smtClean="0"/>
              <a:t> and select the second, fourth, and sixth effects (ascend entrance effects)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pane. 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select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Ease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In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b="1" dirty="0" smtClean="0"/>
          </a:p>
          <a:p>
            <a:pPr marL="228600" indent="-228600">
              <a:buFont typeface="+mj-lt"/>
              <a:buNone/>
            </a:pPr>
            <a:endParaRPr lang="en-US" sz="1200" b="1" dirty="0" smtClean="0"/>
          </a:p>
          <a:p>
            <a:r>
              <a:rPr lang="en-US" sz="120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Left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fifth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first option from the left).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25%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(fourth row, first option from the left). 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50%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(second row, second option from the left).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PE" smtClean="0"/>
              <a:t>Clique para editar o estilo do subtítulo mestre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Vera - Mídia em Texto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Vera - Mídia em Texto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829" y="136478"/>
            <a:ext cx="8871045" cy="873456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s-PE" dirty="0" smtClean="0"/>
              <a:t>editar o título </a:t>
            </a:r>
            <a:r>
              <a:rPr lang="es-PE" dirty="0" err="1" smtClean="0"/>
              <a:t>mestre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" y="1009934"/>
            <a:ext cx="8783176" cy="5346416"/>
          </a:xfrm>
        </p:spPr>
        <p:txBody>
          <a:bodyPr/>
          <a:lstStyle>
            <a:lvl1pPr marL="342900" indent="-342900">
              <a:buSzPct val="70000"/>
              <a:buFont typeface="Wingdings" pitchFamily="2" charset="2"/>
              <a:buChar char="v"/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buSzPct val="70000"/>
              <a:buFontTx/>
              <a:buBlip>
                <a:blip r:embed="rId2"/>
              </a:buBlip>
              <a:defRPr b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s-PE" dirty="0" smtClean="0"/>
              <a:t>Clique para editar o texto </a:t>
            </a:r>
            <a:r>
              <a:rPr lang="es-PE" dirty="0" err="1" smtClean="0"/>
              <a:t>mestre</a:t>
            </a:r>
            <a:endParaRPr lang="es-PE" dirty="0" smtClean="0"/>
          </a:p>
          <a:p>
            <a:pPr lvl="1"/>
            <a:r>
              <a:rPr lang="es-PE" dirty="0" smtClean="0"/>
              <a:t>Segundo </a:t>
            </a:r>
            <a:r>
              <a:rPr lang="es-PE" dirty="0" err="1" smtClean="0"/>
              <a:t>nível</a:t>
            </a:r>
            <a:endParaRPr lang="es-PE" dirty="0" smtClean="0"/>
          </a:p>
          <a:p>
            <a:pPr lvl="2"/>
            <a:r>
              <a:rPr lang="es-PE" dirty="0" err="1" smtClean="0"/>
              <a:t>Terceiro</a:t>
            </a:r>
            <a:r>
              <a:rPr lang="es-PE" dirty="0" smtClean="0"/>
              <a:t> </a:t>
            </a:r>
            <a:r>
              <a:rPr lang="es-PE" dirty="0" err="1" smtClean="0"/>
              <a:t>nível</a:t>
            </a:r>
            <a:endParaRPr lang="es-PE" dirty="0" smtClean="0"/>
          </a:p>
          <a:p>
            <a:pPr lvl="3"/>
            <a:r>
              <a:rPr lang="es-PE" dirty="0" err="1" smtClean="0"/>
              <a:t>Quarto</a:t>
            </a:r>
            <a:r>
              <a:rPr lang="es-PE" dirty="0" smtClean="0"/>
              <a:t> </a:t>
            </a:r>
            <a:r>
              <a:rPr lang="es-PE" dirty="0" err="1" smtClean="0"/>
              <a:t>nível</a:t>
            </a:r>
            <a:endParaRPr lang="es-PE" dirty="0" smtClean="0"/>
          </a:p>
          <a:p>
            <a:pPr lvl="4"/>
            <a:r>
              <a:rPr lang="es-PE" dirty="0" smtClean="0"/>
              <a:t>Quinto </a:t>
            </a:r>
            <a:r>
              <a:rPr lang="es-PE" dirty="0" err="1" smtClean="0"/>
              <a:t>nível</a:t>
            </a:r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365" y="6356350"/>
            <a:ext cx="7847462" cy="365125"/>
          </a:xfrm>
        </p:spPr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312" y="6366491"/>
            <a:ext cx="620973" cy="365125"/>
          </a:xfrm>
        </p:spPr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PE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PE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PE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2829" y="136478"/>
            <a:ext cx="8871045" cy="873456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s-PE" dirty="0" smtClean="0"/>
              <a:t>editar o título </a:t>
            </a:r>
            <a:r>
              <a:rPr lang="es-PE" dirty="0" err="1" smtClean="0"/>
              <a:t>mestre</a:t>
            </a:r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2829" y="136478"/>
            <a:ext cx="8871045" cy="873456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s-PE" dirty="0" smtClean="0"/>
              <a:t>editar o título </a:t>
            </a:r>
            <a:r>
              <a:rPr lang="es-PE" dirty="0" err="1" smtClean="0"/>
              <a:t>mestre</a:t>
            </a:r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PE" smtClean="0"/>
              <a:t>Clique para editar o texto mestre</a:t>
            </a:r>
          </a:p>
          <a:p>
            <a:pPr lvl="1"/>
            <a:r>
              <a:rPr lang="es-PE" smtClean="0"/>
              <a:t>Segundo nível</a:t>
            </a:r>
          </a:p>
          <a:p>
            <a:pPr lvl="2"/>
            <a:r>
              <a:rPr lang="es-PE" smtClean="0"/>
              <a:t>Terceiro nível</a:t>
            </a:r>
          </a:p>
          <a:p>
            <a:pPr lvl="3"/>
            <a:r>
              <a:rPr lang="es-PE" smtClean="0"/>
              <a:t>Quarto nível</a:t>
            </a:r>
          </a:p>
          <a:p>
            <a:pPr lvl="4"/>
            <a:r>
              <a:rPr lang="es-PE" smtClean="0"/>
              <a:t>Quinto nível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PE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PE" smtClean="0"/>
              <a:t>Clique para editar o título mestre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PE" dirty="0" smtClean="0"/>
              <a:t>Clique no </a:t>
            </a:r>
            <a:r>
              <a:rPr lang="es-PE" dirty="0" err="1" smtClean="0"/>
              <a:t>ícone</a:t>
            </a:r>
            <a:r>
              <a:rPr lang="es-PE" dirty="0" smtClean="0"/>
              <a:t> para adicionar </a:t>
            </a:r>
            <a:r>
              <a:rPr lang="es-PE" dirty="0" err="1" smtClean="0"/>
              <a:t>uma</a:t>
            </a:r>
            <a:r>
              <a:rPr lang="es-PE" dirty="0" smtClean="0"/>
              <a:t> </a:t>
            </a:r>
            <a:r>
              <a:rPr lang="es-PE" dirty="0" err="1" smtClean="0"/>
              <a:t>imagem</a:t>
            </a:r>
            <a:endParaRPr lang="es-P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PE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2011 Prof. Ausberto S. Castro Vera - Mídia em Texto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0" y="0"/>
            <a:ext cx="9043792" cy="672147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89" y="1027134"/>
            <a:ext cx="8718115" cy="532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PE" dirty="0" smtClean="0"/>
              <a:t>Clique para editar o texto </a:t>
            </a:r>
            <a:r>
              <a:rPr lang="es-PE" dirty="0" err="1" smtClean="0"/>
              <a:t>mestre</a:t>
            </a:r>
            <a:endParaRPr lang="es-PE" dirty="0" smtClean="0"/>
          </a:p>
          <a:p>
            <a:pPr lvl="1"/>
            <a:r>
              <a:rPr lang="es-PE" dirty="0" smtClean="0"/>
              <a:t>Segundo </a:t>
            </a:r>
            <a:r>
              <a:rPr lang="es-PE" dirty="0" err="1" smtClean="0"/>
              <a:t>nível</a:t>
            </a:r>
            <a:endParaRPr lang="es-PE" dirty="0" smtClean="0"/>
          </a:p>
          <a:p>
            <a:pPr lvl="2"/>
            <a:r>
              <a:rPr lang="es-PE" dirty="0" err="1" smtClean="0"/>
              <a:t>Terceiro</a:t>
            </a:r>
            <a:r>
              <a:rPr lang="es-PE" dirty="0" smtClean="0"/>
              <a:t> </a:t>
            </a:r>
            <a:r>
              <a:rPr lang="es-PE" dirty="0" err="1" smtClean="0"/>
              <a:t>nível</a:t>
            </a:r>
            <a:endParaRPr lang="es-PE" dirty="0" smtClean="0"/>
          </a:p>
          <a:p>
            <a:pPr lvl="3"/>
            <a:r>
              <a:rPr lang="es-PE" dirty="0" err="1" smtClean="0"/>
              <a:t>Quarto</a:t>
            </a:r>
            <a:r>
              <a:rPr lang="es-PE" dirty="0" smtClean="0"/>
              <a:t> </a:t>
            </a:r>
            <a:r>
              <a:rPr lang="es-PE" dirty="0" err="1" smtClean="0"/>
              <a:t>nível</a:t>
            </a:r>
            <a:endParaRPr lang="es-PE" dirty="0" smtClean="0"/>
          </a:p>
          <a:p>
            <a:pPr lvl="4"/>
            <a:r>
              <a:rPr lang="es-PE" dirty="0" smtClean="0"/>
              <a:t>Quinto </a:t>
            </a:r>
            <a:r>
              <a:rPr lang="es-PE" dirty="0" err="1" smtClean="0"/>
              <a:t>nível</a:t>
            </a:r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6822" y="6356350"/>
            <a:ext cx="747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t-BR" dirty="0" smtClean="0"/>
              <a:t>© 2011 Prof. Ausberto S. Castro Vera - Mídia em Texto</a:t>
            </a: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384" y="6356350"/>
            <a:ext cx="557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CBC38F-34C4-4155-B788-CDA1BBCCA99A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889" y="136851"/>
            <a:ext cx="8718115" cy="890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dirty="0" smtClean="0"/>
              <a:t>Clique para editar o título </a:t>
            </a:r>
            <a:r>
              <a:rPr lang="es-PE" dirty="0" err="1" smtClean="0"/>
              <a:t>mestre</a:t>
            </a:r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v"/>
        <a:defRPr sz="32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800" b="1" kern="1200">
          <a:solidFill>
            <a:srgbClr val="D6009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ancor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86200" y="3148957"/>
            <a:ext cx="180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Script MT Bold" pitchFamily="66" charset="0"/>
              </a:rPr>
              <a:t>Mídia em Texto</a:t>
            </a:r>
            <a:endParaRPr lang="pt-BR" sz="2000" dirty="0">
              <a:latin typeface="Script MT Bold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7738" y="316991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UNINOVE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90101" y="439476"/>
            <a:ext cx="5822652" cy="4762834"/>
            <a:chOff x="790101" y="439476"/>
            <a:chExt cx="5822652" cy="4762834"/>
          </a:xfrm>
        </p:grpSpPr>
        <p:sp>
          <p:nvSpPr>
            <p:cNvPr id="13" name="Rectangle 14"/>
            <p:cNvSpPr/>
            <p:nvPr/>
          </p:nvSpPr>
          <p:spPr>
            <a:xfrm>
              <a:off x="790101" y="1124744"/>
              <a:ext cx="4044617" cy="4077566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ContrastingLeftFacing" fov="1200000">
                <a:rot lat="600000" lon="2400000" rev="0"/>
              </a:camera>
              <a:lightRig rig="soft" dir="t">
                <a:rot lat="0" lon="0" rev="16200000"/>
              </a:lightRig>
            </a:scene3d>
            <a:sp3d extrusionH="508000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82653A"/>
                  </a:solidFill>
                  <a:effectLst>
                    <a:innerShdw blurRad="63500" dist="88900" dir="13500000">
                      <a:prstClr val="black">
                        <a:alpha val="75000"/>
                      </a:prstClr>
                    </a:innerShdw>
                  </a:effectLst>
                  <a:latin typeface="Arial Rounded MT Bold" pitchFamily="34" charset="0"/>
                </a:rPr>
                <a:t>Mídia em</a:t>
              </a:r>
            </a:p>
            <a:p>
              <a:pPr algn="ctr"/>
              <a:r>
                <a:rPr lang="pt-BR" sz="6600" b="1" dirty="0" smtClean="0">
                  <a:solidFill>
                    <a:srgbClr val="82653A"/>
                  </a:solidFill>
                  <a:effectLst>
                    <a:innerShdw blurRad="63500" dist="88900" dir="13500000">
                      <a:prstClr val="black">
                        <a:alpha val="75000"/>
                      </a:prstClr>
                    </a:innerShdw>
                  </a:effectLst>
                  <a:latin typeface="Arial Rounded MT Bold" pitchFamily="34" charset="0"/>
                </a:rPr>
                <a:t>Texto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834718" y="1210110"/>
              <a:ext cx="1778035" cy="83704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  <a:scene3d>
                <a:camera prst="perspectiveContrastingRightFacing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pt-BR" sz="28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</a:rPr>
                <a:t>Mídia em</a:t>
              </a:r>
            </a:p>
            <a:p>
              <a:pPr algn="ctr"/>
              <a:r>
                <a:rPr lang="pt-BR" sz="28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</a:rPr>
                <a:t>Texto</a:t>
              </a:r>
              <a:endParaRPr lang="pt-BR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7" name="Picture 3" descr="D:\ASCV-Photoshop\texto\ASCV-3d text style Red_editado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194" y="439476"/>
              <a:ext cx="1718198" cy="1073874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  <a:extLst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134">
            <a:off x="4326899" y="2047154"/>
            <a:ext cx="4571707" cy="30535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63500" contourW="6350">
            <a:bevelT w="25400" h="25400" prst="angle"/>
            <a:bevelB w="25400" h="2540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</a:t>
            </a:r>
            <a:r>
              <a:rPr lang="pt-BR" dirty="0" smtClean="0"/>
              <a:t>fontes - Legibilidade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279400" y="1027134"/>
            <a:ext cx="4216400" cy="5329216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000" dirty="0" err="1" smtClean="0">
                <a:effectLst/>
              </a:rPr>
              <a:t>È</a:t>
            </a:r>
            <a:r>
              <a:rPr lang="pt-BR" sz="2000" dirty="0" smtClean="0">
                <a:effectLst/>
              </a:rPr>
              <a:t> difícil ler texto SÓ EM LETRAS MAIÚSCULAS</a:t>
            </a:r>
          </a:p>
          <a:p>
            <a:r>
              <a:rPr lang="pt-BR" sz="2000" dirty="0" smtClean="0">
                <a:effectLst/>
              </a:rPr>
              <a:t>É mais difícil ler texto móvel que texto estático</a:t>
            </a:r>
          </a:p>
          <a:p>
            <a:r>
              <a:rPr lang="pt-BR" sz="2000" dirty="0" smtClean="0">
                <a:effectLst/>
              </a:rPr>
              <a:t>Leitura rápida: espaço duplo e espaço simples</a:t>
            </a:r>
          </a:p>
          <a:p>
            <a:r>
              <a:rPr lang="pt-BR" sz="2000" dirty="0" smtClean="0">
                <a:effectLst/>
              </a:rPr>
              <a:t>Apenas três tipos de tamanhos</a:t>
            </a:r>
          </a:p>
          <a:p>
            <a:r>
              <a:rPr lang="pt-BR" sz="2000" dirty="0" smtClean="0">
                <a:effectLst/>
              </a:rPr>
              <a:t>Linhas de texto : no mais de 40-60 caracteres</a:t>
            </a:r>
          </a:p>
          <a:p>
            <a:r>
              <a:rPr lang="pt-BR" sz="2000" dirty="0" smtClean="0">
                <a:effectLst/>
              </a:rPr>
              <a:t>Escolha tipos de caracteres simples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648200" y="1027134"/>
            <a:ext cx="4038600" cy="5329216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2000" dirty="0">
                <a:effectLst/>
              </a:rPr>
              <a:t>Utilize o mesmo tipo em todo o projeto</a:t>
            </a:r>
          </a:p>
          <a:p>
            <a:r>
              <a:rPr lang="pt-BR" sz="2000" dirty="0" smtClean="0">
                <a:effectLst/>
              </a:rPr>
              <a:t>Seja consistente: mesmo tipo para o mesmo tipo de informação</a:t>
            </a:r>
          </a:p>
          <a:p>
            <a:r>
              <a:rPr lang="pt-BR" sz="2000" dirty="0" smtClean="0">
                <a:effectLst/>
              </a:rPr>
              <a:t>Tamanho de fonte legível: 12 </a:t>
            </a:r>
            <a:r>
              <a:rPr lang="pt-BR" sz="2000" dirty="0" err="1" smtClean="0">
                <a:effectLst/>
              </a:rPr>
              <a:t>pts</a:t>
            </a:r>
            <a:endParaRPr lang="pt-BR" sz="2000" dirty="0" smtClean="0">
              <a:effectLst/>
            </a:endParaRPr>
          </a:p>
          <a:p>
            <a:r>
              <a:rPr lang="pt-BR" sz="2000" dirty="0" smtClean="0">
                <a:effectLst/>
              </a:rPr>
              <a:t>Acabamento limpo: linhas, páginas, margens, texto justificado, texto hifenizado,</a:t>
            </a:r>
          </a:p>
          <a:p>
            <a:r>
              <a:rPr lang="pt-BR" sz="2000" dirty="0" smtClean="0">
                <a:effectLst/>
              </a:rPr>
              <a:t>Evitar parágrafos longos</a:t>
            </a:r>
          </a:p>
          <a:p>
            <a:endParaRPr lang="pt-BR" sz="2000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56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fontes - </a:t>
            </a:r>
            <a:r>
              <a:rPr lang="pt-BR" dirty="0" smtClean="0"/>
              <a:t>FOCO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Use </a:t>
            </a:r>
            <a:r>
              <a:rPr lang="pt-BR" i="1" dirty="0" smtClean="0">
                <a:effectLst/>
                <a:latin typeface="Times New Roman" pitchFamily="18" charset="0"/>
                <a:cs typeface="Times New Roman" pitchFamily="18" charset="0"/>
              </a:rPr>
              <a:t>diferente fonte </a:t>
            </a:r>
            <a:r>
              <a:rPr lang="pt-BR" dirty="0" smtClean="0">
                <a:effectLst/>
              </a:rPr>
              <a:t>ou </a:t>
            </a:r>
            <a:r>
              <a:rPr lang="pt-BR" i="1" dirty="0" smtClean="0">
                <a:effectLst/>
                <a:latin typeface="Times New Roman" pitchFamily="18" charset="0"/>
                <a:cs typeface="Times New Roman" pitchFamily="18" charset="0"/>
              </a:rPr>
              <a:t>efeito de texto</a:t>
            </a:r>
          </a:p>
          <a:p>
            <a:r>
              <a:rPr lang="pt-BR" i="1" dirty="0" smtClean="0">
                <a:effectLst/>
                <a:latin typeface="Times New Roman" pitchFamily="18" charset="0"/>
                <a:cs typeface="Times New Roman" pitchFamily="18" charset="0"/>
              </a:rPr>
              <a:t>Movimento</a:t>
            </a:r>
            <a:r>
              <a:rPr lang="pt-BR" dirty="0" smtClean="0">
                <a:effectLst/>
              </a:rPr>
              <a:t> na parte periférica  da visão chama a atenção. No centro, irrita.</a:t>
            </a:r>
          </a:p>
          <a:p>
            <a:r>
              <a:rPr lang="pt-BR" dirty="0" smtClean="0">
                <a:effectLst/>
              </a:rPr>
              <a:t>Use </a:t>
            </a:r>
            <a:r>
              <a:rPr lang="pt-BR" i="1" dirty="0" smtClean="0">
                <a:effectLst/>
                <a:latin typeface="Times New Roman" pitchFamily="18" charset="0"/>
                <a:cs typeface="Times New Roman" pitchFamily="18" charset="0"/>
              </a:rPr>
              <a:t>tamanho de fonte </a:t>
            </a:r>
            <a:r>
              <a:rPr lang="pt-BR" dirty="0" smtClean="0">
                <a:effectLst/>
              </a:rPr>
              <a:t>para indicar </a:t>
            </a:r>
            <a:r>
              <a:rPr lang="pt-BR" i="1" dirty="0" smtClean="0">
                <a:effectLst/>
                <a:latin typeface="Times New Roman" pitchFamily="18" charset="0"/>
                <a:cs typeface="Times New Roman" pitchFamily="18" charset="0"/>
              </a:rPr>
              <a:t>relativa importância</a:t>
            </a:r>
            <a:r>
              <a:rPr lang="pt-BR" dirty="0" smtClean="0">
                <a:effectLst/>
              </a:rPr>
              <a:t> do conteúdo</a:t>
            </a:r>
          </a:p>
          <a:p>
            <a:endParaRPr lang="pt-BR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11</a:t>
            </a:fld>
            <a:endParaRPr lang="es-P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797300"/>
            <a:ext cx="7858177" cy="255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 animado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Para focalizar texto e chamar atenção sobre certas palavras</a:t>
            </a:r>
          </a:p>
          <a:p>
            <a:pPr lvl="1"/>
            <a:r>
              <a:rPr lang="pt-BR" dirty="0" smtClean="0">
                <a:effectLst/>
              </a:rPr>
              <a:t>Opção de fonte</a:t>
            </a:r>
          </a:p>
          <a:p>
            <a:pPr lvl="1"/>
            <a:r>
              <a:rPr lang="pt-BR" dirty="0" smtClean="0">
                <a:effectLst/>
              </a:rPr>
              <a:t>Efeitos gráficos</a:t>
            </a:r>
            <a:endParaRPr lang="pt-BR" dirty="0">
              <a:effectLst/>
            </a:endParaRPr>
          </a:p>
          <a:p>
            <a:endParaRPr lang="pt-BR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12</a:t>
            </a:fld>
            <a:endParaRPr lang="es-PE"/>
          </a:p>
        </p:txBody>
      </p:sp>
      <p:pic>
        <p:nvPicPr>
          <p:cNvPr id="1026" name="Picture 2" descr="D:\ASCV-UNINOVE\Sistemas Multimidia\Imagens\animado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3103319"/>
            <a:ext cx="55054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CV-UNINOVE\Sistemas Multimidia\Imagens\animado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387600"/>
            <a:ext cx="38671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CV-UNINOVE\Sistemas Multimidia\Imagens\animado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19088"/>
            <a:ext cx="61626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CV-UNINOVE\Sistemas Multimidia\Imagens\animado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334856"/>
            <a:ext cx="8216900" cy="8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380665" y="6212602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http://textanim.com/</a:t>
            </a:r>
          </a:p>
        </p:txBody>
      </p:sp>
      <p:pic>
        <p:nvPicPr>
          <p:cNvPr id="1034" name="Picture 10" descr="D:\ASCV-UNINOVE\Sistemas Multimidia\Imagens\animado5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404">
            <a:off x="-57770" y="3793693"/>
            <a:ext cx="3777851" cy="7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4289166"/>
              </p:ext>
            </p:extLst>
          </p:nvPr>
        </p:nvGraphicFramePr>
        <p:xfrm>
          <a:off x="723900" y="1397000"/>
          <a:ext cx="7620000" cy="437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 animado</a:t>
            </a:r>
          </a:p>
        </p:txBody>
      </p:sp>
    </p:spTree>
    <p:extLst>
      <p:ext uri="{BB962C8B-B14F-4D97-AF65-F5344CB8AC3E}">
        <p14:creationId xmlns:p14="http://schemas.microsoft.com/office/powerpoint/2010/main" val="2358167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14</a:t>
            </a:fld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 na tela - Layout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33438"/>
            <a:ext cx="7611818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 na tela - </a:t>
            </a:r>
            <a:r>
              <a:rPr lang="pt-BR" dirty="0" smtClean="0"/>
              <a:t>Layout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effectLst/>
              </a:rPr>
              <a:t>Posição</a:t>
            </a:r>
          </a:p>
          <a:p>
            <a:pPr lvl="1"/>
            <a:r>
              <a:rPr lang="pt-BR" dirty="0" smtClean="0">
                <a:effectLst/>
              </a:rPr>
              <a:t>Centro: maior atenção</a:t>
            </a:r>
          </a:p>
          <a:p>
            <a:pPr lvl="1"/>
            <a:r>
              <a:rPr lang="pt-BR" dirty="0" smtClean="0">
                <a:effectLst/>
              </a:rPr>
              <a:t>Esquina: menor atenção</a:t>
            </a:r>
          </a:p>
          <a:p>
            <a:r>
              <a:rPr lang="pt-BR" dirty="0" smtClean="0">
                <a:effectLst/>
              </a:rPr>
              <a:t>Linguagem preciso</a:t>
            </a:r>
          </a:p>
          <a:p>
            <a:pPr lvl="1"/>
            <a:r>
              <a:rPr lang="pt-BR" dirty="0" smtClean="0">
                <a:effectLst/>
              </a:rPr>
              <a:t>“Excelente!”  vs</a:t>
            </a:r>
            <a:r>
              <a:rPr lang="pt-BR" dirty="0">
                <a:effectLst/>
              </a:rPr>
              <a:t>.</a:t>
            </a:r>
            <a:r>
              <a:rPr lang="pt-BR" dirty="0" smtClean="0">
                <a:effectLst/>
              </a:rPr>
              <a:t> “Resposta esta correta”</a:t>
            </a:r>
          </a:p>
          <a:p>
            <a:r>
              <a:rPr lang="pt-BR" dirty="0" smtClean="0">
                <a:effectLst/>
              </a:rPr>
              <a:t>Quantidade de texto</a:t>
            </a:r>
          </a:p>
          <a:p>
            <a:pPr lvl="1"/>
            <a:r>
              <a:rPr lang="pt-BR" dirty="0" smtClean="0">
                <a:effectLst/>
              </a:rPr>
              <a:t>Pouco – </a:t>
            </a:r>
            <a:r>
              <a:rPr lang="pt-BR" i="1" dirty="0" smtClean="0">
                <a:effectLst/>
                <a:latin typeface="Times New Roman" pitchFamily="18" charset="0"/>
                <a:cs typeface="Times New Roman" pitchFamily="18" charset="0"/>
              </a:rPr>
              <a:t>Qual é a próxima página?</a:t>
            </a:r>
          </a:p>
          <a:p>
            <a:pPr lvl="1"/>
            <a:r>
              <a:rPr lang="pt-BR" dirty="0" smtClean="0">
                <a:effectLst/>
              </a:rPr>
              <a:t>Muito - cansativo</a:t>
            </a:r>
          </a:p>
          <a:p>
            <a:r>
              <a:rPr lang="pt-BR" dirty="0" smtClean="0">
                <a:effectLst/>
              </a:rPr>
              <a:t>Título curto</a:t>
            </a:r>
          </a:p>
          <a:p>
            <a:r>
              <a:rPr lang="pt-BR" dirty="0" smtClean="0">
                <a:effectLst/>
              </a:rPr>
              <a:t>Quantidade de informação por página</a:t>
            </a:r>
            <a:endParaRPr lang="pt-BR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15</a:t>
            </a:fld>
            <a:endParaRPr lang="es-P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46" y="901147"/>
            <a:ext cx="2835588" cy="21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Quantidade de texto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999"/>
            <a:ext cx="4038600" cy="4729163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16</a:t>
            </a:fld>
            <a:endParaRPr lang="es-PE"/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97000"/>
            <a:ext cx="4038600" cy="4685336"/>
          </a:xfrm>
        </p:spPr>
      </p:pic>
    </p:spTree>
    <p:extLst>
      <p:ext uri="{BB962C8B-B14F-4D97-AF65-F5344CB8AC3E}">
        <p14:creationId xmlns:p14="http://schemas.microsoft.com/office/powerpoint/2010/main" val="33336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effectLst/>
              </a:rPr>
              <a:t>Multimídia</a:t>
            </a:r>
          </a:p>
          <a:p>
            <a:pPr lvl="1"/>
            <a:r>
              <a:rPr lang="pt-BR" dirty="0" smtClean="0">
                <a:effectLst/>
              </a:rPr>
              <a:t>Combinação de texto, imagem e som em uma simples coleção ou apresentação</a:t>
            </a:r>
            <a:endParaRPr lang="pt-BR" dirty="0">
              <a:effectLst/>
            </a:endParaRPr>
          </a:p>
          <a:p>
            <a:r>
              <a:rPr lang="pt-BR" dirty="0" smtClean="0">
                <a:effectLst/>
              </a:rPr>
              <a:t>Multimídia interativa</a:t>
            </a:r>
          </a:p>
          <a:p>
            <a:pPr lvl="1"/>
            <a:r>
              <a:rPr lang="pt-BR" dirty="0" smtClean="0">
                <a:effectLst/>
              </a:rPr>
              <a:t>Quando o usuário tem o controle  sobre a informação a ser visualizada</a:t>
            </a:r>
            <a:endParaRPr lang="pt-BR" dirty="0">
              <a:effectLst/>
            </a:endParaRPr>
          </a:p>
          <a:p>
            <a:r>
              <a:rPr lang="pt-BR" dirty="0" smtClean="0">
                <a:effectLst/>
              </a:rPr>
              <a:t>Hipermídia</a:t>
            </a:r>
          </a:p>
          <a:p>
            <a:pPr lvl="1"/>
            <a:r>
              <a:rPr lang="pt-BR" dirty="0" smtClean="0">
                <a:effectLst/>
              </a:rPr>
              <a:t>Multimídia interativa junto com uma estrutura de links para navegar e interagir</a:t>
            </a:r>
            <a:endParaRPr lang="pt-BR" dirty="0">
              <a:effectLst/>
            </a:endParaRPr>
          </a:p>
          <a:p>
            <a:r>
              <a:rPr lang="pt-BR" dirty="0" smtClean="0">
                <a:effectLst/>
              </a:rPr>
              <a:t>Sistema Hipertexto (Hipertexto)</a:t>
            </a:r>
          </a:p>
          <a:p>
            <a:pPr lvl="1"/>
            <a:r>
              <a:rPr lang="pt-BR" dirty="0" smtClean="0">
                <a:effectLst/>
              </a:rPr>
              <a:t>Quando um sistema tem um mecanismo de indexação e recuperação de grandes quantidades de informação e onde algumas palavras são links para outras informações</a:t>
            </a:r>
          </a:p>
          <a:p>
            <a:pPr lvl="1"/>
            <a:r>
              <a:rPr lang="pt-BR" dirty="0" err="1" smtClean="0">
                <a:effectLst/>
              </a:rPr>
              <a:t>www</a:t>
            </a:r>
            <a:endParaRPr lang="pt-BR" dirty="0" smtClean="0">
              <a:effectLst/>
            </a:endParaRPr>
          </a:p>
          <a:p>
            <a:endParaRPr lang="pt-BR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7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18</a:t>
            </a:fld>
            <a:endParaRPr lang="es-P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" y="97952"/>
            <a:ext cx="8837687" cy="6242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06525" y="4978400"/>
            <a:ext cx="6221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Hipertexto</a:t>
            </a:r>
            <a:r>
              <a:rPr lang="pt-BR" b="1" dirty="0" smtClean="0">
                <a:solidFill>
                  <a:srgbClr val="0000FF"/>
                </a:solidFill>
              </a:rPr>
              <a:t>: texto acessível e significativo</a:t>
            </a:r>
          </a:p>
          <a:p>
            <a:r>
              <a:rPr lang="pt-BR" b="1" dirty="0" smtClean="0">
                <a:solidFill>
                  <a:srgbClr val="0000FF"/>
                </a:solidFill>
              </a:rPr>
              <a:t>armazenado em computadores com poderosas</a:t>
            </a:r>
          </a:p>
          <a:p>
            <a:r>
              <a:rPr lang="pt-BR" b="1" dirty="0" smtClean="0">
                <a:solidFill>
                  <a:srgbClr val="0000FF"/>
                </a:solidFill>
              </a:rPr>
              <a:t>capacidade de processamento</a:t>
            </a:r>
            <a:endParaRPr 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19</a:t>
            </a:fld>
            <a:endParaRPr lang="es-PE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Hipertexto - Estrutura</a:t>
            </a:r>
            <a:endParaRPr lang="pt-BR" dirty="0"/>
          </a:p>
        </p:txBody>
      </p:sp>
      <p:pic>
        <p:nvPicPr>
          <p:cNvPr id="3074" name="Picture 2" descr="D:\ASCV-Icons\Button-Basic\A0-blue b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42875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SCV-Icons\Button-Basic\A0-red 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42875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SCV-Icons\Button-Basic\A0-seagreen 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463549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>
            <a:stCxn id="3074" idx="3"/>
            <a:endCxn id="3075" idx="1"/>
          </p:cNvCxnSpPr>
          <p:nvPr/>
        </p:nvCxnSpPr>
        <p:spPr>
          <a:xfrm>
            <a:off x="2600463" y="2148750"/>
            <a:ext cx="3941625" cy="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3075" idx="2"/>
            <a:endCxn id="3076" idx="0"/>
          </p:cNvCxnSpPr>
          <p:nvPr/>
        </p:nvCxnSpPr>
        <p:spPr>
          <a:xfrm>
            <a:off x="7262088" y="2868750"/>
            <a:ext cx="0" cy="1766749"/>
          </a:xfrm>
          <a:prstGeom prst="line">
            <a:avLst/>
          </a:prstGeom>
          <a:ln w="762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498600" y="1002552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Nó</a:t>
            </a:r>
            <a:endParaRPr lang="pt-BR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981086" y="5206252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Nó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981587" y="188714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Nó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000500" y="1575824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 rot="16200000">
            <a:off x="6483350" y="3442724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858" y="2817873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Elemento conceitual</a:t>
            </a:r>
            <a:endParaRPr lang="pt-BR" dirty="0"/>
          </a:p>
        </p:txBody>
      </p:sp>
      <p:pic>
        <p:nvPicPr>
          <p:cNvPr id="3077" name="Picture 5" descr="D:\ASCV-Icons\Format Files\txt文件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118335"/>
            <a:ext cx="1072442" cy="10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ASCV-Icons\Multimidia\oobefldr.dll_I006a_04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3339877"/>
            <a:ext cx="8509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ASCV-Icons\Format Files\JP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263677"/>
            <a:ext cx="927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ASCV-Icons\Format Files\Mp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63" y="33322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hlinkClick r:id="rId2" action="ppaction://hlinkfile"/>
          </p:cNvPr>
          <p:cNvSpPr txBox="1"/>
          <p:nvPr/>
        </p:nvSpPr>
        <p:spPr>
          <a:xfrm>
            <a:off x="2359487" y="1311108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Link </a:t>
            </a:r>
          </a:p>
          <a:p>
            <a:pPr algn="ctr"/>
            <a:r>
              <a:rPr lang="pt-B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âncora</a:t>
            </a:r>
            <a:endParaRPr lang="pt-B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893377" y="123338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 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destino</a:t>
            </a:r>
            <a:endParaRPr lang="pt-B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87650" y="2256471"/>
            <a:ext cx="326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Conexões entre elementos conceituais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 descr="D:\ASCV-Icons\Format Files\MPEG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42547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ASCV-Icons\Format Files\music &amp; movie fil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66" y="4983299"/>
            <a:ext cx="846001" cy="8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440461" y="2525485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Caminhos de navegação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Menus</a:t>
            </a:r>
          </a:p>
        </p:txBody>
      </p:sp>
    </p:spTree>
    <p:extLst>
      <p:ext uri="{BB962C8B-B14F-4D97-AF65-F5344CB8AC3E}">
        <p14:creationId xmlns:p14="http://schemas.microsoft.com/office/powerpoint/2010/main" val="23853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" y="212676"/>
            <a:ext cx="8850615" cy="625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27300" y="5036234"/>
            <a:ext cx="5828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Mídia em Texto</a:t>
            </a:r>
            <a:endParaRPr lang="pt-B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HiperTexto</a:t>
            </a:r>
            <a:r>
              <a:rPr lang="pt-BR" dirty="0" smtClean="0"/>
              <a:t> - Princípios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Metamorfose</a:t>
            </a:r>
          </a:p>
          <a:p>
            <a:pPr lvl="1"/>
            <a:r>
              <a:rPr lang="pt-BR" dirty="0" smtClean="0"/>
              <a:t>Constante construção e renegociação</a:t>
            </a:r>
          </a:p>
          <a:p>
            <a:r>
              <a:rPr lang="pt-BR" dirty="0" smtClean="0"/>
              <a:t>Heterogeneidade</a:t>
            </a:r>
          </a:p>
          <a:p>
            <a:pPr lvl="1"/>
            <a:r>
              <a:rPr lang="pt-BR" dirty="0" smtClean="0"/>
              <a:t>Nós heterogéneos: textos, som, imagens</a:t>
            </a:r>
          </a:p>
          <a:p>
            <a:pPr lvl="1"/>
            <a:r>
              <a:rPr lang="pt-BR" dirty="0" smtClean="0"/>
              <a:t>Conexões lógicas, afetivas</a:t>
            </a:r>
          </a:p>
          <a:p>
            <a:pPr lvl="1"/>
            <a:r>
              <a:rPr lang="pt-BR" dirty="0" smtClean="0"/>
              <a:t>Mensagens: multimídias, multimodais</a:t>
            </a:r>
          </a:p>
          <a:p>
            <a:pPr lvl="1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20</a:t>
            </a:fld>
            <a:endParaRPr lang="es-PE"/>
          </a:p>
        </p:txBody>
      </p:sp>
      <p:grpSp>
        <p:nvGrpSpPr>
          <p:cNvPr id="6" name="Grupo 5"/>
          <p:cNvGrpSpPr/>
          <p:nvPr/>
        </p:nvGrpSpPr>
        <p:grpSpPr>
          <a:xfrm>
            <a:off x="2565400" y="4556125"/>
            <a:ext cx="5080000" cy="1954127"/>
            <a:chOff x="2565400" y="4556125"/>
            <a:chExt cx="5080000" cy="1954127"/>
          </a:xfrm>
        </p:grpSpPr>
        <p:cxnSp>
          <p:nvCxnSpPr>
            <p:cNvPr id="8" name="Conector reto 7"/>
            <p:cNvCxnSpPr/>
            <p:nvPr/>
          </p:nvCxnSpPr>
          <p:spPr>
            <a:xfrm flipH="1">
              <a:off x="2997201" y="4838700"/>
              <a:ext cx="768350" cy="1041400"/>
            </a:xfrm>
            <a:prstGeom prst="line">
              <a:avLst/>
            </a:prstGeom>
            <a:ln w="76200">
              <a:solidFill>
                <a:schemeClr val="bg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2997201" y="5880100"/>
              <a:ext cx="1993899" cy="426682"/>
            </a:xfrm>
            <a:prstGeom prst="line">
              <a:avLst/>
            </a:prstGeom>
            <a:ln w="76200">
              <a:solidFill>
                <a:schemeClr val="bg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4991100" y="4838700"/>
              <a:ext cx="342900" cy="1468082"/>
            </a:xfrm>
            <a:prstGeom prst="line">
              <a:avLst/>
            </a:prstGeom>
            <a:ln w="76200">
              <a:solidFill>
                <a:schemeClr val="bg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5334000" y="4838700"/>
              <a:ext cx="1866900" cy="1041400"/>
            </a:xfrm>
            <a:prstGeom prst="line">
              <a:avLst/>
            </a:prstGeom>
            <a:ln w="76200">
              <a:solidFill>
                <a:schemeClr val="bg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4991100" y="5880100"/>
              <a:ext cx="2209800" cy="426682"/>
            </a:xfrm>
            <a:prstGeom prst="line">
              <a:avLst/>
            </a:prstGeom>
            <a:ln w="76200">
              <a:solidFill>
                <a:schemeClr val="bg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2997201" y="4838700"/>
              <a:ext cx="2336799" cy="1041400"/>
            </a:xfrm>
            <a:prstGeom prst="line">
              <a:avLst/>
            </a:prstGeom>
            <a:ln w="76200">
              <a:solidFill>
                <a:schemeClr val="bg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D:\ASCV-Icons\Button-Basic\banqu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300" y="5522076"/>
              <a:ext cx="546100" cy="5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ASCV-Icons\Button-Basic\b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963" y="4556125"/>
              <a:ext cx="511175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ASCV-Icons\Button-Basic\Background - Blue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5522076"/>
              <a:ext cx="784706" cy="78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ASCV-Icons\Button-Basic\Background - Orange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00" y="4608753"/>
              <a:ext cx="495300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D:\ASCV-Icons\Button-Basic\Transcendence 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5799052"/>
              <a:ext cx="711200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51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HiperTexto</a:t>
            </a:r>
            <a:r>
              <a:rPr lang="pt-BR" dirty="0"/>
              <a:t> - Princípios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Multiplicidade</a:t>
            </a:r>
          </a:p>
          <a:p>
            <a:pPr lvl="1"/>
            <a:r>
              <a:rPr lang="pt-BR" dirty="0" smtClean="0"/>
              <a:t>Organizado no modo fractal: uma palavra, uma página, uma rede</a:t>
            </a:r>
          </a:p>
          <a:p>
            <a:r>
              <a:rPr lang="pt-BR" dirty="0" smtClean="0"/>
              <a:t>Exterioridade</a:t>
            </a:r>
          </a:p>
          <a:p>
            <a:pPr lvl="1"/>
            <a:r>
              <a:rPr lang="pt-BR" dirty="0" smtClean="0"/>
              <a:t>Crescimento, composição: dependem de um exterior indeterminado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21</a:t>
            </a:fld>
            <a:endParaRPr lang="es-PE"/>
          </a:p>
        </p:txBody>
      </p:sp>
      <p:pic>
        <p:nvPicPr>
          <p:cNvPr id="1026" name="Picture 2" descr="D:\ASCV-UNINOVE\Sistemas Multimidia\Imagens\fractal_design_1680x1050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001115"/>
            <a:ext cx="3784600" cy="2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HiperTexto</a:t>
            </a:r>
            <a:r>
              <a:rPr lang="pt-BR" dirty="0"/>
              <a:t> - Princípios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Topologia</a:t>
            </a:r>
          </a:p>
          <a:p>
            <a:pPr lvl="1"/>
            <a:r>
              <a:rPr lang="pt-BR" dirty="0" smtClean="0"/>
              <a:t>Grafo: tudo funciona por proximidade</a:t>
            </a:r>
          </a:p>
          <a:p>
            <a:pPr lvl="1"/>
            <a:r>
              <a:rPr lang="pt-BR" dirty="0" smtClean="0"/>
              <a:t>Grafo conexo: sempre existe um caminho</a:t>
            </a:r>
          </a:p>
          <a:p>
            <a:r>
              <a:rPr lang="pt-BR" dirty="0" smtClean="0"/>
              <a:t>Mobilidade dos centros</a:t>
            </a:r>
          </a:p>
          <a:p>
            <a:pPr lvl="1"/>
            <a:r>
              <a:rPr lang="pt-BR" dirty="0" smtClean="0"/>
              <a:t>No possui centro</a:t>
            </a:r>
          </a:p>
          <a:p>
            <a:pPr lvl="1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22</a:t>
            </a:fld>
            <a:endParaRPr lang="es-P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3911599"/>
            <a:ext cx="2161573" cy="2099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0" y="3911599"/>
            <a:ext cx="2296814" cy="213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:\ASCV-UNINOVE\Sistemas Multimidia\Imagens\gra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9" y="3771901"/>
            <a:ext cx="3075283" cy="24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Escrevendo Hipertexto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Amostragem</a:t>
            </a:r>
          </a:p>
          <a:p>
            <a:pPr lvl="1"/>
            <a:r>
              <a:rPr lang="pt-BR" dirty="0" smtClean="0">
                <a:effectLst/>
              </a:rPr>
              <a:t>Organize a informação em pequenas amostras</a:t>
            </a:r>
          </a:p>
          <a:p>
            <a:pPr lvl="1"/>
            <a:r>
              <a:rPr lang="pt-BR" dirty="0" smtClean="0">
                <a:effectLst/>
              </a:rPr>
              <a:t>Cada amostra é um tópico, ideia ou tema</a:t>
            </a:r>
          </a:p>
          <a:p>
            <a:r>
              <a:rPr lang="pt-BR" dirty="0" err="1" smtClean="0">
                <a:effectLst/>
              </a:rPr>
              <a:t>Interrelacionamento</a:t>
            </a:r>
            <a:endParaRPr lang="pt-BR" dirty="0" smtClean="0">
              <a:effectLst/>
            </a:endParaRPr>
          </a:p>
          <a:p>
            <a:pPr lvl="1"/>
            <a:r>
              <a:rPr lang="pt-BR" dirty="0" smtClean="0">
                <a:effectLst/>
              </a:rPr>
              <a:t>Cada página ligando outras páginas</a:t>
            </a:r>
          </a:p>
          <a:p>
            <a:r>
              <a:rPr lang="pt-BR" dirty="0" smtClean="0">
                <a:effectLst/>
              </a:rPr>
              <a:t>Navegação simples</a:t>
            </a:r>
          </a:p>
          <a:p>
            <a:pPr lvl="1"/>
            <a:r>
              <a:rPr lang="pt-BR" dirty="0" smtClean="0">
                <a:effectLst/>
              </a:rPr>
              <a:t>Intuitiva, consistente</a:t>
            </a:r>
          </a:p>
          <a:p>
            <a:r>
              <a:rPr lang="pt-BR" dirty="0" smtClean="0">
                <a:effectLst/>
              </a:rPr>
              <a:t>Projeto de layout</a:t>
            </a:r>
            <a:endParaRPr lang="pt-BR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23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977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Escrevendo Hipertexto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Baixa carga cognitiva</a:t>
            </a:r>
          </a:p>
          <a:p>
            <a:pPr lvl="1"/>
            <a:r>
              <a:rPr lang="pt-BR" dirty="0" smtClean="0">
                <a:effectLst/>
              </a:rPr>
              <a:t>Lembrar coisas de uma página para outra</a:t>
            </a:r>
          </a:p>
          <a:p>
            <a:pPr lvl="1"/>
            <a:r>
              <a:rPr lang="pt-BR" dirty="0" smtClean="0">
                <a:effectLst/>
              </a:rPr>
              <a:t>Repetir menus</a:t>
            </a:r>
          </a:p>
          <a:p>
            <a:r>
              <a:rPr lang="pt-BR" dirty="0" smtClean="0">
                <a:effectLst/>
              </a:rPr>
              <a:t>Manter múltiplas perspectivas</a:t>
            </a:r>
          </a:p>
          <a:p>
            <a:pPr lvl="1"/>
            <a:r>
              <a:rPr lang="pt-BR" dirty="0" smtClean="0">
                <a:effectLst/>
              </a:rPr>
              <a:t>Qual é a parte central? O mais importante?</a:t>
            </a:r>
          </a:p>
          <a:p>
            <a:r>
              <a:rPr lang="pt-BR" dirty="0" smtClean="0">
                <a:effectLst/>
              </a:rPr>
              <a:t>Consistência de nomes de documentos</a:t>
            </a:r>
          </a:p>
          <a:p>
            <a:pPr lvl="1"/>
            <a:r>
              <a:rPr lang="pt-BR" dirty="0" smtClean="0">
                <a:effectLst/>
              </a:rPr>
              <a:t>Fácil identificação de links</a:t>
            </a:r>
          </a:p>
          <a:p>
            <a:r>
              <a:rPr lang="pt-BR" dirty="0" smtClean="0">
                <a:effectLst/>
              </a:rPr>
              <a:t>Revisão</a:t>
            </a:r>
          </a:p>
          <a:p>
            <a:pPr lvl="1"/>
            <a:r>
              <a:rPr lang="pt-BR" dirty="0" smtClean="0">
                <a:effectLst/>
              </a:rPr>
              <a:t>Aspectos técnicos, legais e de gerenciamento</a:t>
            </a:r>
            <a:endParaRPr lang="pt-BR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24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63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8870950" cy="873125"/>
          </a:xfrm>
        </p:spPr>
        <p:txBody>
          <a:bodyPr/>
          <a:lstStyle/>
          <a:p>
            <a:r>
              <a:rPr lang="pt-BR" dirty="0" smtClean="0"/>
              <a:t>Internet e texto</a:t>
            </a:r>
            <a:endParaRPr lang="pt-BR" dirty="0"/>
          </a:p>
        </p:txBody>
      </p:sp>
      <p:pic>
        <p:nvPicPr>
          <p:cNvPr id="4" name="Picture 2" descr="D:\ASCV-Icons\Internet\sled10sl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238250"/>
            <a:ext cx="2601913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0505" y="1984464"/>
            <a:ext cx="2969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atin typeface="Stencil" pitchFamily="82" charset="0"/>
              </a:rPr>
              <a:t>Texto</a:t>
            </a:r>
            <a:endParaRPr lang="pt-BR" sz="7200" dirty="0">
              <a:latin typeface="Stencil" pitchFamily="82" charset="0"/>
            </a:endParaRPr>
          </a:p>
        </p:txBody>
      </p:sp>
      <p:pic>
        <p:nvPicPr>
          <p:cNvPr id="6149" name="Picture 5" descr="D:\ASCV-UNINOVE\Sistemas Multimidia\Imagens\open_boo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25"/>
            <a:ext cx="3705052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ASCV-UNINOVE\Sistemas Multimidia\Imagens\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72" y="3448049"/>
            <a:ext cx="1558648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ASCV-UNINOVE\Sistemas Multimidia\Imagens\Kindle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725863"/>
            <a:ext cx="1552372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visa 5"/>
          <p:cNvSpPr/>
          <p:nvPr/>
        </p:nvSpPr>
        <p:spPr>
          <a:xfrm>
            <a:off x="3705052" y="3009901"/>
            <a:ext cx="2047702" cy="1146352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2224" y="5795210"/>
            <a:ext cx="7934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latin typeface="Arial Narrow" pitchFamily="34" charset="0"/>
              </a:rPr>
              <a:t>TEXTO ainda é a mídia predominante na Internet</a:t>
            </a:r>
            <a:endParaRPr lang="pt-BR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36700" y="4991100"/>
            <a:ext cx="1231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Tamanho</a:t>
            </a:r>
          </a:p>
          <a:p>
            <a:r>
              <a:rPr lang="pt-BR" dirty="0" smtClean="0"/>
              <a:t>Busca</a:t>
            </a:r>
          </a:p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65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Página Impressa </a:t>
            </a:r>
            <a:r>
              <a:rPr lang="pt-BR" dirty="0" err="1" smtClean="0"/>
              <a:t>vs</a:t>
            </a:r>
            <a:r>
              <a:rPr lang="pt-BR" dirty="0" smtClean="0"/>
              <a:t> Multimídia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64937"/>
              </p:ext>
            </p:extLst>
          </p:nvPr>
        </p:nvGraphicFramePr>
        <p:xfrm>
          <a:off x="304800" y="1397000"/>
          <a:ext cx="85344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CCFFCC"/>
                          </a:solidFill>
                          <a:latin typeface="Arial Narrow" pitchFamily="34" charset="0"/>
                        </a:rPr>
                        <a:t>Tecnologia papel-e-lápis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CCFFCC"/>
                          </a:solidFill>
                          <a:latin typeface="Arial Narrow" pitchFamily="34" charset="0"/>
                        </a:rPr>
                        <a:t>Multimídia e Internet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Linear</a:t>
                      </a:r>
                      <a:r>
                        <a:rPr lang="pt-BR" dirty="0" smtClean="0"/>
                        <a:t>: nós mudamos de página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Não-Linear</a:t>
                      </a:r>
                      <a:r>
                        <a:rPr lang="pt-BR" dirty="0" smtClean="0"/>
                        <a:t>: salto</a:t>
                      </a:r>
                      <a:r>
                        <a:rPr lang="pt-BR" baseline="0" dirty="0" smtClean="0"/>
                        <a:t> atrás e adiante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Modo simples</a:t>
                      </a:r>
                      <a:r>
                        <a:rPr lang="pt-BR" dirty="0" smtClean="0"/>
                        <a:t>: escrita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Múltiplos canais</a:t>
                      </a:r>
                      <a:r>
                        <a:rPr lang="pt-BR" dirty="0" smtClean="0"/>
                        <a:t>: texto,</a:t>
                      </a:r>
                      <a:r>
                        <a:rPr lang="pt-BR" baseline="0" dirty="0" smtClean="0"/>
                        <a:t> imagem, som, animação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Texto </a:t>
                      </a:r>
                      <a:r>
                        <a:rPr lang="pt-BR" b="1" dirty="0" smtClean="0"/>
                        <a:t>preto</a:t>
                      </a:r>
                      <a:r>
                        <a:rPr lang="pt-BR" dirty="0" smtClean="0"/>
                        <a:t> sobre papel </a:t>
                      </a:r>
                      <a:r>
                        <a:rPr lang="pt-BR" b="1" dirty="0" smtClean="0"/>
                        <a:t>branco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pt-BR" b="1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pt-BR" b="1" dirty="0" smtClean="0">
                          <a:solidFill>
                            <a:srgbClr val="D60093"/>
                          </a:solidFill>
                        </a:rPr>
                        <a:t>r</a:t>
                      </a:r>
                      <a:endParaRPr lang="pt-BR" b="1" dirty="0">
                        <a:solidFill>
                          <a:srgbClr val="D60093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2" name="Picture 4" descr="D:\ASCV-UNINOVE\Sistemas Multimidia\Imagens\pen 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3568699"/>
            <a:ext cx="2779713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ASCV-UNINOVE\Sistemas Multimidia\Imagens\ip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96920"/>
            <a:ext cx="2708275" cy="32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35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 e Informação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effectLst/>
              </a:rPr>
              <a:t>Em multimídia e Internet, a informação chega de </a:t>
            </a:r>
            <a:r>
              <a:rPr lang="pt-BR" sz="2000" i="1" dirty="0" smtClean="0">
                <a:effectLst/>
                <a:latin typeface="Times New Roman" pitchFamily="18" charset="0"/>
                <a:cs typeface="Times New Roman" pitchFamily="18" charset="0"/>
              </a:rPr>
              <a:t>vários modos</a:t>
            </a:r>
            <a:r>
              <a:rPr lang="pt-BR" sz="2000" dirty="0" smtClean="0">
                <a:effectLst/>
              </a:rPr>
              <a:t>:</a:t>
            </a:r>
          </a:p>
          <a:p>
            <a:pPr lvl="1"/>
            <a:r>
              <a:rPr lang="pt-BR" sz="1800" dirty="0" smtClean="0">
                <a:effectLst/>
              </a:rPr>
              <a:t>Imagens, som e texto</a:t>
            </a:r>
          </a:p>
          <a:p>
            <a:r>
              <a:rPr lang="pt-BR" sz="2000" dirty="0" smtClean="0">
                <a:effectLst/>
              </a:rPr>
              <a:t>Humanos não podem </a:t>
            </a:r>
            <a:r>
              <a:rPr lang="pt-BR" sz="2000" i="1" dirty="0" smtClean="0">
                <a:effectLst/>
                <a:latin typeface="Times New Roman" pitchFamily="18" charset="0"/>
                <a:cs typeface="Times New Roman" pitchFamily="18" charset="0"/>
              </a:rPr>
              <a:t>manipular muita informação</a:t>
            </a:r>
          </a:p>
          <a:p>
            <a:r>
              <a:rPr lang="pt-BR" sz="2000" dirty="0" smtClean="0">
                <a:effectLst/>
              </a:rPr>
              <a:t>Capturamos </a:t>
            </a:r>
            <a:r>
              <a:rPr lang="pt-BR" sz="2000" i="1" dirty="0" smtClean="0">
                <a:effectLst/>
                <a:latin typeface="Times New Roman" pitchFamily="18" charset="0"/>
                <a:cs typeface="Times New Roman" pitchFamily="18" charset="0"/>
              </a:rPr>
              <a:t>pequenas quantidades</a:t>
            </a:r>
            <a:r>
              <a:rPr lang="pt-BR" sz="2000" dirty="0" smtClean="0">
                <a:effectLst/>
              </a:rPr>
              <a:t> de informação em cada vez</a:t>
            </a:r>
          </a:p>
          <a:p>
            <a:r>
              <a:rPr lang="pt-BR" sz="2000" dirty="0" smtClean="0">
                <a:effectLst/>
              </a:rPr>
              <a:t>Assimilamos ao redor de </a:t>
            </a:r>
            <a:r>
              <a:rPr lang="pt-BR" sz="2000" i="1" dirty="0" smtClean="0">
                <a:effectLst/>
                <a:latin typeface="Times New Roman" pitchFamily="18" charset="0"/>
                <a:cs typeface="Times New Roman" pitchFamily="18" charset="0"/>
              </a:rPr>
              <a:t>sete peças de informação </a:t>
            </a:r>
            <a:r>
              <a:rPr lang="pt-BR" sz="2000" dirty="0" smtClean="0">
                <a:effectLst/>
              </a:rPr>
              <a:t>de cada vez</a:t>
            </a:r>
          </a:p>
          <a:p>
            <a:r>
              <a:rPr lang="pt-BR" sz="2000" dirty="0" smtClean="0">
                <a:effectLst/>
              </a:rPr>
              <a:t>Fora destes limites, </a:t>
            </a:r>
            <a:r>
              <a:rPr lang="pt-BR" sz="2000" i="1" dirty="0" smtClean="0">
                <a:effectLst/>
                <a:latin typeface="Times New Roman" pitchFamily="18" charset="0"/>
                <a:cs typeface="Times New Roman" pitchFamily="18" charset="0"/>
              </a:rPr>
              <a:t>confundimos e esquecemos </a:t>
            </a:r>
            <a:r>
              <a:rPr lang="pt-BR" sz="2000" dirty="0" smtClean="0">
                <a:effectLst/>
              </a:rPr>
              <a:t>o que vemos</a:t>
            </a:r>
          </a:p>
          <a:p>
            <a:endParaRPr lang="pt-BR" sz="2000" dirty="0">
              <a:effectLst/>
            </a:endParaRPr>
          </a:p>
        </p:txBody>
      </p:sp>
      <p:pic>
        <p:nvPicPr>
          <p:cNvPr id="8194" name="Picture 2" descr="D:\ASCV-Icons\Anatomia\saúde men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3379903"/>
            <a:ext cx="2793999" cy="2785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22700" y="4305300"/>
            <a:ext cx="2037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latin typeface="Arial Narrow" pitchFamily="34" charset="0"/>
              </a:rPr>
              <a:t>Sobrecarga</a:t>
            </a:r>
          </a:p>
          <a:p>
            <a:pPr algn="ctr"/>
            <a:r>
              <a:rPr lang="pt-BR" sz="3200" b="1" dirty="0" smtClean="0">
                <a:latin typeface="Arial Narrow" pitchFamily="34" charset="0"/>
              </a:rPr>
              <a:t>Cognitiva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5743705" y="5241786"/>
            <a:ext cx="2870200" cy="10772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Texto curto e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ao ponto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3300" y="3415268"/>
            <a:ext cx="310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Trabalhar com Multimídia</a:t>
            </a:r>
            <a:endParaRPr lang="pt-BR" dirty="0"/>
          </a:p>
        </p:txBody>
      </p:sp>
      <p:sp>
        <p:nvSpPr>
          <p:cNvPr id="11" name="Seta para baixo 10"/>
          <p:cNvSpPr/>
          <p:nvPr/>
        </p:nvSpPr>
        <p:spPr>
          <a:xfrm>
            <a:off x="4597400" y="3784600"/>
            <a:ext cx="774700" cy="52070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11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1498600" y="1816100"/>
            <a:ext cx="2781300" cy="3810000"/>
            <a:chOff x="1498600" y="1816100"/>
            <a:chExt cx="2781300" cy="3810000"/>
          </a:xfrm>
        </p:grpSpPr>
        <p:cxnSp>
          <p:nvCxnSpPr>
            <p:cNvPr id="19" name="Conector reto 18"/>
            <p:cNvCxnSpPr/>
            <p:nvPr/>
          </p:nvCxnSpPr>
          <p:spPr>
            <a:xfrm flipH="1">
              <a:off x="1498600" y="1816100"/>
              <a:ext cx="2209800" cy="187960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1498600" y="3073400"/>
              <a:ext cx="2781300" cy="62230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 flipV="1">
              <a:off x="1498600" y="3695700"/>
              <a:ext cx="2781300" cy="66040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 flipV="1">
              <a:off x="1498600" y="3695700"/>
              <a:ext cx="2209800" cy="193040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8870950" cy="873125"/>
          </a:xfrm>
        </p:spPr>
        <p:txBody>
          <a:bodyPr/>
          <a:lstStyle/>
          <a:p>
            <a:r>
              <a:rPr lang="pt-BR" dirty="0" smtClean="0"/>
              <a:t>Texto em Multimídia: propósitos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07951" y="2233614"/>
            <a:ext cx="2877942" cy="299164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3336038" y="1384301"/>
            <a:ext cx="2745759" cy="849313"/>
            <a:chOff x="2835664" y="1372237"/>
            <a:chExt cx="2745759" cy="849313"/>
          </a:xfrm>
        </p:grpSpPr>
        <p:pic>
          <p:nvPicPr>
            <p:cNvPr id="4098" name="Picture 2" descr="D:\ASCV-Icons\Objetivo\objetivo1 (Custom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664" y="1372237"/>
              <a:ext cx="1152914" cy="84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019777" y="1442950"/>
              <a:ext cx="15616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Títulos</a:t>
              </a:r>
              <a:endPara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912495" y="2658431"/>
            <a:ext cx="2669676" cy="849313"/>
            <a:chOff x="3412121" y="2656153"/>
            <a:chExt cx="2669676" cy="849313"/>
          </a:xfrm>
        </p:grpSpPr>
        <p:pic>
          <p:nvPicPr>
            <p:cNvPr id="7" name="Picture 2" descr="D:\ASCV-Icons\Objetivo\objetivo1 (Custom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21" y="2656153"/>
              <a:ext cx="1152914" cy="84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4565035" y="2726866"/>
              <a:ext cx="15167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Menus</a:t>
              </a:r>
              <a:endPara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912495" y="3932561"/>
            <a:ext cx="3557740" cy="849313"/>
            <a:chOff x="3412121" y="3928005"/>
            <a:chExt cx="3557740" cy="849313"/>
          </a:xfrm>
        </p:grpSpPr>
        <p:pic>
          <p:nvPicPr>
            <p:cNvPr id="6" name="Picture 2" descr="D:\ASCV-Icons\Objetivo\objetivo1 (Custom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21" y="3928005"/>
              <a:ext cx="1152914" cy="84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4565035" y="3998718"/>
              <a:ext cx="2404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Navegação</a:t>
              </a:r>
              <a:endPara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336038" y="5206692"/>
            <a:ext cx="3296450" cy="849313"/>
            <a:chOff x="2985893" y="5194628"/>
            <a:chExt cx="3296450" cy="849313"/>
          </a:xfrm>
        </p:grpSpPr>
        <p:pic>
          <p:nvPicPr>
            <p:cNvPr id="8" name="Picture 2" descr="D:\ASCV-Icons\Objetivo\objetivo1 (Custom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893" y="5194628"/>
              <a:ext cx="1152914" cy="84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4138807" y="5265341"/>
              <a:ext cx="2143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Conteúdo</a:t>
              </a:r>
              <a:endPara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37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 - Fontes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/>
              </a:rPr>
              <a:t>Face de tipos (</a:t>
            </a:r>
            <a:r>
              <a:rPr lang="pt-BR" sz="2800" dirty="0" err="1" smtClean="0">
                <a:effectLst/>
              </a:rPr>
              <a:t>typeface</a:t>
            </a:r>
            <a:r>
              <a:rPr lang="pt-BR" sz="2800" dirty="0" smtClean="0">
                <a:effectLst/>
              </a:rPr>
              <a:t>) ou estilo de tipos</a:t>
            </a:r>
          </a:p>
          <a:p>
            <a:pPr lvl="1"/>
            <a:r>
              <a:rPr lang="pt-BR" sz="2400" dirty="0" smtClean="0">
                <a:effectLst/>
              </a:rPr>
              <a:t>Conjunto de caracteres e letras que tem um aspecto similar</a:t>
            </a:r>
          </a:p>
          <a:p>
            <a:pPr lvl="1"/>
            <a:r>
              <a:rPr lang="pt-BR" sz="2400" dirty="0" smtClean="0">
                <a:effectLst/>
              </a:rPr>
              <a:t>Família de caracteres gráficos que incluem muitos tamanhos e tipos</a:t>
            </a:r>
          </a:p>
          <a:p>
            <a:pPr lvl="1"/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pt-BR" sz="2400" dirty="0" smtClean="0">
                <a:effectLst/>
              </a:rPr>
              <a:t>, </a:t>
            </a:r>
            <a:r>
              <a:rPr lang="pt-BR" sz="2400" dirty="0" smtClean="0">
                <a:effectLst/>
                <a:latin typeface="Courier New" pitchFamily="49" charset="0"/>
                <a:cs typeface="Courier New" pitchFamily="49" charset="0"/>
              </a:rPr>
              <a:t>Courier</a:t>
            </a:r>
            <a:r>
              <a:rPr lang="pt-BR" sz="2400" dirty="0" smtClean="0">
                <a:effectLst/>
              </a:rPr>
              <a:t>, Arial, </a:t>
            </a:r>
            <a:r>
              <a:rPr lang="pt-BR" sz="2400" dirty="0" err="1" smtClean="0">
                <a:effectLst/>
                <a:latin typeface="Comic Sans MS" pitchFamily="66" charset="0"/>
              </a:rPr>
              <a:t>Comic</a:t>
            </a:r>
            <a:r>
              <a:rPr lang="pt-BR" sz="2400" dirty="0" smtClean="0">
                <a:effectLst/>
              </a:rPr>
              <a:t>, </a:t>
            </a:r>
            <a:r>
              <a:rPr lang="pt-BR" sz="2400" dirty="0" smtClean="0">
                <a:effectLst/>
                <a:latin typeface="Folio BdCn BT" pitchFamily="34" charset="0"/>
              </a:rPr>
              <a:t>Folio</a:t>
            </a:r>
            <a:r>
              <a:rPr lang="pt-BR" sz="2400" dirty="0" smtClean="0">
                <a:effectLst/>
              </a:rPr>
              <a:t>, </a:t>
            </a:r>
            <a:r>
              <a:rPr lang="pt-BR" sz="2400" dirty="0" smtClean="0">
                <a:effectLst/>
                <a:latin typeface="Script MT Bold" pitchFamily="66" charset="0"/>
              </a:rPr>
              <a:t>Script</a:t>
            </a:r>
          </a:p>
          <a:p>
            <a:r>
              <a:rPr lang="pt-BR" sz="2800" dirty="0" smtClean="0">
                <a:effectLst/>
              </a:rPr>
              <a:t>Estilo</a:t>
            </a:r>
          </a:p>
          <a:p>
            <a:pPr lvl="1"/>
            <a:r>
              <a:rPr lang="pt-BR" sz="2400" b="0" dirty="0" smtClean="0">
                <a:effectLst/>
              </a:rPr>
              <a:t>Aspecto de um texto: </a:t>
            </a:r>
            <a:r>
              <a:rPr lang="pt-BR" sz="2400" dirty="0" smtClean="0">
                <a:effectLst/>
              </a:rPr>
              <a:t>Negrito</a:t>
            </a:r>
            <a:r>
              <a:rPr lang="pt-BR" sz="2400" b="0" dirty="0" smtClean="0">
                <a:effectLst/>
              </a:rPr>
              <a:t>, </a:t>
            </a:r>
            <a:r>
              <a:rPr lang="pt-BR" sz="2400" b="0" i="1" dirty="0" smtClean="0">
                <a:effectLst/>
              </a:rPr>
              <a:t>itálico, </a:t>
            </a:r>
            <a:r>
              <a:rPr lang="pt-BR" sz="2400" b="0" u="sng" dirty="0" smtClean="0">
                <a:effectLst/>
              </a:rPr>
              <a:t>sublinhado</a:t>
            </a:r>
            <a:endParaRPr lang="pt-BR" sz="2400" b="0" u="sng" dirty="0">
              <a:effectLst/>
            </a:endParaRPr>
          </a:p>
          <a:p>
            <a:r>
              <a:rPr lang="pt-BR" sz="2800" dirty="0" smtClean="0">
                <a:effectLst/>
              </a:rPr>
              <a:t>Tamanho</a:t>
            </a:r>
          </a:p>
          <a:p>
            <a:pPr lvl="1"/>
            <a:r>
              <a:rPr lang="pt-BR" sz="2400" dirty="0" smtClean="0">
                <a:effectLst/>
              </a:rPr>
              <a:t>Medido em pontos (0.0138´´) É a distancia entre o ponto mais alto e  o mais baixo de um caractere</a:t>
            </a:r>
            <a:endParaRPr lang="pt-BR" sz="2400" dirty="0">
              <a:effectLst/>
            </a:endParaRPr>
          </a:p>
          <a:p>
            <a:r>
              <a:rPr lang="pt-BR" sz="2800" dirty="0" smtClean="0">
                <a:effectLst/>
              </a:rPr>
              <a:t>Fonte = </a:t>
            </a:r>
            <a:r>
              <a:rPr lang="pt-BR" sz="2800" dirty="0" err="1" smtClean="0">
                <a:effectLst/>
              </a:rPr>
              <a:t>typeface</a:t>
            </a:r>
            <a:r>
              <a:rPr lang="pt-BR" sz="2800" dirty="0" smtClean="0">
                <a:effectLst/>
              </a:rPr>
              <a:t> + estilo + tamanho </a:t>
            </a:r>
            <a:endParaRPr lang="pt-BR" sz="2800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36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8</a:t>
            </a:fld>
            <a:endParaRPr lang="es-PE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 - Fontes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0" y="870234"/>
            <a:ext cx="7042945" cy="243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D:\ASCV-UNINOVE\Sistemas Multimidia\Imagens\Free-Fo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437306"/>
            <a:ext cx="3863975" cy="25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ASCV-UNINOVE\Sistemas Multimidia\Imagens\fon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09064"/>
            <a:ext cx="4511284" cy="16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s-PE" smtClean="0"/>
              <a:pPr/>
              <a:t>9</a:t>
            </a:fld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Selecionando fontes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41900" y="1423770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00FF"/>
                </a:solidFill>
                <a:latin typeface="Arial Narrow" pitchFamily="34" charset="0"/>
              </a:rPr>
              <a:t>Foco</a:t>
            </a:r>
          </a:p>
          <a:p>
            <a:pPr algn="ctr"/>
            <a:r>
              <a:rPr lang="pt-BR" sz="3200" b="1" dirty="0" smtClean="0">
                <a:latin typeface="Arial Narrow" pitchFamily="34" charset="0"/>
              </a:rPr>
              <a:t>Imagem clara </a:t>
            </a:r>
          </a:p>
          <a:p>
            <a:pPr algn="ctr"/>
            <a:r>
              <a:rPr lang="pt-BR" sz="3200" b="1" dirty="0" smtClean="0">
                <a:latin typeface="Arial Narrow" pitchFamily="34" charset="0"/>
              </a:rPr>
              <a:t>e bem definida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9400" y="142377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FF"/>
                </a:solidFill>
                <a:latin typeface="Arial Narrow" pitchFamily="34" charset="0"/>
              </a:rPr>
              <a:t>Legibilidade</a:t>
            </a:r>
          </a:p>
          <a:p>
            <a:pPr algn="ctr"/>
            <a:r>
              <a:rPr lang="pt-BR" sz="3200" b="1" dirty="0" smtClean="0">
                <a:latin typeface="Arial Narrow" pitchFamily="34" charset="0"/>
              </a:rPr>
              <a:t>Facilidade </a:t>
            </a:r>
            <a:r>
              <a:rPr lang="pt-BR" sz="3200" b="1" dirty="0">
                <a:latin typeface="Arial Narrow" pitchFamily="34" charset="0"/>
              </a:rPr>
              <a:t>de leitura</a:t>
            </a:r>
          </a:p>
        </p:txBody>
      </p:sp>
      <p:pic>
        <p:nvPicPr>
          <p:cNvPr id="3075" name="Picture 3" descr="D:\ASCV-UNINOVE\Sistemas Multimidia\Imagens\lup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3015169"/>
            <a:ext cx="3341181" cy="33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632200"/>
            <a:ext cx="1590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2" y="3239652"/>
            <a:ext cx="1927667" cy="285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, flame design for multi-use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Abstract, flame design for multi-use presentations</Template>
  <TotalTime>1413</TotalTime>
  <Words>2698</Words>
  <Application>Microsoft Office PowerPoint</Application>
  <PresentationFormat>Apresentação na tela (4:3)</PresentationFormat>
  <Paragraphs>294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Abstract, flame design for multi-use presentations</vt:lpstr>
      <vt:lpstr>Apresentação do PowerPoint</vt:lpstr>
      <vt:lpstr>Apresentação do PowerPoint</vt:lpstr>
      <vt:lpstr>Internet e texto</vt:lpstr>
      <vt:lpstr>Página Impressa vs Multimídia</vt:lpstr>
      <vt:lpstr>Texto e Informação</vt:lpstr>
      <vt:lpstr>Texto em Multimídia: propósitos</vt:lpstr>
      <vt:lpstr>TEXTO - Fontes</vt:lpstr>
      <vt:lpstr>TEXTO - Fontes</vt:lpstr>
      <vt:lpstr>Selecionando fontes</vt:lpstr>
      <vt:lpstr>Selecionando fontes - Legibilidade</vt:lpstr>
      <vt:lpstr>Selecionando fontes - FOCO</vt:lpstr>
      <vt:lpstr>Texto animado</vt:lpstr>
      <vt:lpstr>Texto animado</vt:lpstr>
      <vt:lpstr>Texto na tela - Layout</vt:lpstr>
      <vt:lpstr>Texto na tela - Layout</vt:lpstr>
      <vt:lpstr>Quantidade de texto</vt:lpstr>
      <vt:lpstr>Hipertexto</vt:lpstr>
      <vt:lpstr>Apresentação do PowerPoint</vt:lpstr>
      <vt:lpstr>Hipertexto - Estrutura</vt:lpstr>
      <vt:lpstr>HiperTexto - Princípios</vt:lpstr>
      <vt:lpstr>HiperTexto - Princípios</vt:lpstr>
      <vt:lpstr>HiperTexto - Princípios</vt:lpstr>
      <vt:lpstr>Escrevendo Hipertexto</vt:lpstr>
      <vt:lpstr>Escrevendo Hipertexto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Multimídia</dc:title>
  <dc:subject>Abstract presentation design</dc:subject>
  <dc:creator>Ausberto S. Castro V</dc:creator>
  <cp:keywords>abstract, red, yellow, orange, warm, hot, fire, flame, wave, stripes</cp:keywords>
  <dc:description>Abstract, flame design for multi-use presentations.</dc:description>
  <cp:lastModifiedBy>Druc</cp:lastModifiedBy>
  <cp:revision>165</cp:revision>
  <dcterms:created xsi:type="dcterms:W3CDTF">2011-08-10T18:42:20Z</dcterms:created>
  <dcterms:modified xsi:type="dcterms:W3CDTF">2012-02-23T22:41:55Z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TC300033941033</vt:lpwstr>
  </property>
</Properties>
</file>