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59" r:id="rId3"/>
    <p:sldId id="260" r:id="rId4"/>
    <p:sldId id="261" r:id="rId5"/>
    <p:sldId id="262" r:id="rId6"/>
    <p:sldId id="263" r:id="rId7"/>
    <p:sldId id="270" r:id="rId8"/>
    <p:sldId id="271" r:id="rId9"/>
    <p:sldId id="269" r:id="rId10"/>
    <p:sldId id="265" r:id="rId11"/>
    <p:sldId id="266" r:id="rId12"/>
    <p:sldId id="272" r:id="rId13"/>
    <p:sldId id="273" r:id="rId14"/>
    <p:sldId id="274" r:id="rId15"/>
    <p:sldId id="275" r:id="rId16"/>
    <p:sldId id="278" r:id="rId17"/>
    <p:sldId id="277" r:id="rId18"/>
    <p:sldId id="279" r:id="rId19"/>
    <p:sldId id="280" r:id="rId20"/>
    <p:sldId id="283" r:id="rId21"/>
    <p:sldId id="282" r:id="rId22"/>
    <p:sldId id="267" r:id="rId23"/>
    <p:sldId id="289" r:id="rId24"/>
    <p:sldId id="284" r:id="rId25"/>
    <p:sldId id="288" r:id="rId26"/>
    <p:sldId id="285" r:id="rId27"/>
    <p:sldId id="286" r:id="rId28"/>
    <p:sldId id="287" r:id="rId29"/>
    <p:sldId id="290" r:id="rId30"/>
    <p:sldId id="293" r:id="rId31"/>
    <p:sldId id="291" r:id="rId32"/>
    <p:sldId id="292" r:id="rId33"/>
    <p:sldId id="294" r:id="rId34"/>
    <p:sldId id="29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33"/>
    <a:srgbClr val="009900"/>
    <a:srgbClr val="FF0000"/>
    <a:srgbClr val="000000"/>
    <a:srgbClr val="FF0066"/>
    <a:srgbClr val="0000F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pt-BR" sz="2400" b="1" dirty="0" smtClean="0">
              <a:solidFill>
                <a:srgbClr val="0000FF"/>
              </a:solidFill>
            </a:rPr>
            <a:t>Estilo de autoria</a:t>
          </a:r>
          <a:endParaRPr lang="en-US" sz="2400" b="1" dirty="0">
            <a:solidFill>
              <a:srgbClr val="0000FF"/>
            </a:solidFill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pt-BR" sz="2400" b="1" noProof="0" dirty="0" smtClean="0">
              <a:solidFill>
                <a:srgbClr val="0000FF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rPr>
            <a:t>Modos de operação</a:t>
          </a:r>
          <a:endParaRPr lang="pt-BR" sz="2400" b="1" noProof="0" dirty="0">
            <a:solidFill>
              <a:srgbClr val="0000FF"/>
            </a:solidFill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pt-BR" sz="2400" b="1" noProof="0" dirty="0" smtClean="0">
              <a:solidFill>
                <a:srgbClr val="0000FF"/>
              </a:solidFill>
            </a:rPr>
            <a:t>Capacidades de intercâmbio de dados</a:t>
          </a:r>
          <a:endParaRPr lang="pt-BR" sz="2400" b="1" noProof="0" dirty="0">
            <a:solidFill>
              <a:srgbClr val="0000FF"/>
            </a:solidFill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Linguagem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visual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DEF39E0C-1076-4950-84DB-E241F00DFEAA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Linguagem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textual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3D9B19-0E55-49EA-8275-6A84017B23A0}" type="parTrans" cxnId="{7A96E0CD-A676-4D58-8EC7-914796ADD2C9}">
      <dgm:prSet/>
      <dgm:spPr/>
      <dgm:t>
        <a:bodyPr/>
        <a:lstStyle/>
        <a:p>
          <a:endParaRPr lang="en-US" sz="2400"/>
        </a:p>
      </dgm:t>
    </dgm:pt>
    <dgm:pt modelId="{E7614D5D-A789-4B2C-9262-C0C39E06F154}" type="sibTrans" cxnId="{7A96E0CD-A676-4D58-8EC7-914796ADD2C9}">
      <dgm:prSet/>
      <dgm:spPr/>
      <dgm:t>
        <a:bodyPr/>
        <a:lstStyle/>
        <a:p>
          <a:endParaRPr lang="en-US" sz="2400"/>
        </a:p>
      </dgm:t>
    </dgm:pt>
    <dgm:pt modelId="{86D81CFB-F54A-46E4-B7E5-D24A5CE38795}">
      <dgm:prSet phldrT="[Text]" custT="1"/>
      <dgm:spPr/>
      <dgm:t>
        <a:bodyPr/>
        <a:lstStyle/>
        <a:p>
          <a:r>
            <a:rPr lang="pt-BR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Modo de autoria (recursos de edição)</a:t>
          </a:r>
          <a:endParaRPr lang="pt-BR" sz="16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75BF49-DE6E-4EBF-A2DF-2460ADA048B8}" type="parTrans" cxnId="{71DDA4D0-5FBC-4E96-9D27-DB866C90E8D3}">
      <dgm:prSet/>
      <dgm:spPr/>
      <dgm:t>
        <a:bodyPr/>
        <a:lstStyle/>
        <a:p>
          <a:endParaRPr lang="en-US" sz="2400"/>
        </a:p>
      </dgm:t>
    </dgm:pt>
    <dgm:pt modelId="{07CDAB1E-D698-4474-BDA6-A540A9C37F57}" type="sibTrans" cxnId="{71DDA4D0-5FBC-4E96-9D27-DB866C90E8D3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pt-BR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Modo de consulta (usuário final)</a:t>
          </a:r>
          <a:endParaRPr lang="pt-BR" sz="16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83BD2615-1E47-477E-9FFC-632A610AAB1C}">
      <dgm:prSet phldrT="[Text]" custT="1"/>
      <dgm:spPr/>
      <dgm:t>
        <a:bodyPr/>
        <a:lstStyle/>
        <a:p>
          <a:r>
            <a:rPr lang="pt-BR" sz="1600" b="1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Importação de padrões comuns</a:t>
          </a:r>
          <a:endParaRPr lang="pt-BR" sz="1600" b="1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DC936C-67EC-4D25-9829-766BCCFB22C2}" type="parTrans" cxnId="{B52ED331-2191-4B9C-9347-9595826606C3}">
      <dgm:prSet/>
      <dgm:spPr/>
      <dgm:t>
        <a:bodyPr/>
        <a:lstStyle/>
        <a:p>
          <a:endParaRPr lang="en-US" sz="2400"/>
        </a:p>
      </dgm:t>
    </dgm:pt>
    <dgm:pt modelId="{9A9195A4-F34F-4AB6-8E17-B7F4916EBBC2}" type="sibTrans" cxnId="{B52ED331-2191-4B9C-9347-9595826606C3}">
      <dgm:prSet/>
      <dgm:spPr/>
      <dgm:t>
        <a:bodyPr/>
        <a:lstStyle/>
        <a:p>
          <a:endParaRPr lang="en-US" sz="2400"/>
        </a:p>
      </dgm:t>
    </dgm:pt>
    <dgm:pt modelId="{D1C361B4-CC43-4143-B841-EBD7118F118B}">
      <dgm:prSet phldrT="[Text]" custT="1"/>
      <dgm:spPr/>
      <dgm:t>
        <a:bodyPr/>
        <a:lstStyle/>
        <a:p>
          <a:r>
            <a:rPr lang="pt-BR" sz="1600" b="1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Texto, hipertexto, imagens, som, animação</a:t>
          </a:r>
          <a:endParaRPr lang="pt-BR" sz="1600" b="1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3ADBFF-F416-454C-B739-CEB3328EA790}" type="parTrans" cxnId="{35AF3DD2-4E50-4568-A5FD-4E8262733268}">
      <dgm:prSet/>
      <dgm:spPr/>
      <dgm:t>
        <a:bodyPr/>
        <a:lstStyle/>
        <a:p>
          <a:endParaRPr lang="pt-BR"/>
        </a:p>
      </dgm:t>
    </dgm:pt>
    <dgm:pt modelId="{E1ACE639-424A-41DF-A463-C2A6F344C82A}" type="sibTrans" cxnId="{35AF3DD2-4E50-4568-A5FD-4E8262733268}">
      <dgm:prSet/>
      <dgm:spPr/>
      <dgm:t>
        <a:bodyPr/>
        <a:lstStyle/>
        <a:p>
          <a:endParaRPr lang="pt-BR"/>
        </a:p>
      </dgm:t>
    </dgm:pt>
    <dgm:pt modelId="{2E243C7B-E40D-424E-B448-7D8D0C25CBD1}">
      <dgm:prSet phldrT="[Text]" custT="1"/>
      <dgm:spPr/>
      <dgm:t>
        <a:bodyPr/>
        <a:lstStyle/>
        <a:p>
          <a:r>
            <a:rPr lang="pt-BR" sz="1600" b="1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Material produzido por outras ferramentas</a:t>
          </a:r>
          <a:endParaRPr lang="pt-BR" sz="1600" b="1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E78165-2456-49E3-8BE2-01D118C1625F}" type="parTrans" cxnId="{838E5162-F5E5-4BF0-A25C-C5F17A5D5EAD}">
      <dgm:prSet/>
      <dgm:spPr/>
      <dgm:t>
        <a:bodyPr/>
        <a:lstStyle/>
        <a:p>
          <a:endParaRPr lang="pt-BR"/>
        </a:p>
      </dgm:t>
    </dgm:pt>
    <dgm:pt modelId="{9443DC95-EF70-4A74-B3ED-5084ABB9DA0F}" type="sibTrans" cxnId="{838E5162-F5E5-4BF0-A25C-C5F17A5D5EAD}">
      <dgm:prSet/>
      <dgm:spPr/>
      <dgm:t>
        <a:bodyPr/>
        <a:lstStyle/>
        <a:p>
          <a:endParaRPr lang="pt-BR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/>
      <dgm:spPr/>
    </dgm:pt>
    <dgm:pt modelId="{8833E236-2CC7-4843-AA88-61BE7CDEEBAC}" type="pres">
      <dgm:prSet presAssocID="{455C831A-CCF5-4391-A2BE-9DF065D37587}" presName="arrowDiagram3" presStyleCnt="0"/>
      <dgm:spPr/>
    </dgm:pt>
    <dgm:pt modelId="{E0648BBC-DC91-4F50-80A4-7E064850F484}" type="pres">
      <dgm:prSet presAssocID="{1E3A074B-8EC3-4AC7-ADB8-C53A583CA2D1}" presName="bullet3a" presStyleLbl="node1" presStyleIdx="0" presStyleCnt="3"/>
      <dgm:spPr>
        <a:solidFill>
          <a:srgbClr val="FFC000"/>
        </a:solidFill>
      </dgm:spPr>
    </dgm:pt>
    <dgm:pt modelId="{A471E0E9-11D0-4B66-AA4A-5B4169E1409D}" type="pres">
      <dgm:prSet presAssocID="{1E3A074B-8EC3-4AC7-ADB8-C53A583CA2D1}" presName="textBox3a" presStyleLbl="revTx" presStyleIdx="0" presStyleCnt="3" custScaleX="107598" custScaleY="65743" custLinFactNeighborX="-6402" custLinFactNeighborY="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DBF5-5962-4881-9FFB-5530F437DA17}" type="pres">
      <dgm:prSet presAssocID="{C7CCB8C4-BA8F-435B-96D2-651E5BBEE204}" presName="bullet3b" presStyleLbl="node1" presStyleIdx="1" presStyleCnt="3"/>
      <dgm:spPr>
        <a:solidFill>
          <a:srgbClr val="009900"/>
        </a:solidFill>
      </dgm:spPr>
    </dgm:pt>
    <dgm:pt modelId="{F4986922-B691-4462-BBDE-8F15C925C2F0}" type="pres">
      <dgm:prSet presAssocID="{C7CCB8C4-BA8F-435B-96D2-651E5BBEE204}" presName="textBox3b" presStyleLbl="revTx" presStyleIdx="1" presStyleCnt="3" custScaleX="134135" custScaleY="52828" custLinFactNeighborX="2423" custLinFactNeighborY="-1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F218-5C01-4C1C-8397-BCF6D73F3E3F}" type="pres">
      <dgm:prSet presAssocID="{A75DE5EA-0E88-4A1C-B1EA-B4EE477D7AA1}" presName="bullet3c" presStyleLbl="node1" presStyleIdx="2" presStyleCnt="3"/>
      <dgm:spPr>
        <a:solidFill>
          <a:srgbClr val="FF0000"/>
        </a:solidFill>
      </dgm:spPr>
    </dgm:pt>
    <dgm:pt modelId="{7DEB51E1-A188-4778-8CDC-C9158454425D}" type="pres">
      <dgm:prSet presAssocID="{A75DE5EA-0E88-4A1C-B1EA-B4EE477D7AA1}" presName="textBox3c" presStyleLbl="revTx" presStyleIdx="2" presStyleCnt="3" custScaleX="153309" custScaleY="64549" custLinFactNeighborX="26370" custLinFactNeighborY="-11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6E6E2-DDF0-4FBA-B4BD-D25541584776}" type="presOf" srcId="{83BD2615-1E47-477E-9FFC-632A610AAB1C}" destId="{7DEB51E1-A188-4778-8CDC-C9158454425D}" srcOrd="0" destOrd="1" presId="urn:microsoft.com/office/officeart/2005/8/layout/arrow2"/>
    <dgm:cxn modelId="{345AD6EC-90F1-4BA3-A053-C21366541189}" srcId="{C7CCB8C4-BA8F-435B-96D2-651E5BBEE204}" destId="{5175B6B0-3CA6-4535-A09B-108E0999A356}" srcOrd="1" destOrd="0" parTransId="{ECD96492-1092-4631-A208-D9A5DA08372E}" sibTransId="{F900535F-E882-46D4-B632-4B8ACBE851E4}"/>
    <dgm:cxn modelId="{1CD38FC1-661E-413C-8944-3248964B51CF}" type="presOf" srcId="{DEF39E0C-1076-4950-84DB-E241F00DFEAA}" destId="{A471E0E9-11D0-4B66-AA4A-5B4169E1409D}" srcOrd="0" destOrd="2" presId="urn:microsoft.com/office/officeart/2005/8/layout/arrow2"/>
    <dgm:cxn modelId="{757718DB-C1DB-4362-9995-FE02F03A5692}" type="presOf" srcId="{D1C361B4-CC43-4143-B841-EBD7118F118B}" destId="{7DEB51E1-A188-4778-8CDC-C9158454425D}" srcOrd="0" destOrd="3" presId="urn:microsoft.com/office/officeart/2005/8/layout/arrow2"/>
    <dgm:cxn modelId="{838E5162-F5E5-4BF0-A25C-C5F17A5D5EAD}" srcId="{A75DE5EA-0E88-4A1C-B1EA-B4EE477D7AA1}" destId="{2E243C7B-E40D-424E-B448-7D8D0C25CBD1}" srcOrd="1" destOrd="0" parTransId="{24E78165-2456-49E3-8BE2-01D118C1625F}" sibTransId="{9443DC95-EF70-4A74-B3ED-5084ABB9DA0F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6D079B09-4991-430B-BD04-78C2683C07D6}" type="presOf" srcId="{2E243C7B-E40D-424E-B448-7D8D0C25CBD1}" destId="{7DEB51E1-A188-4778-8CDC-C9158454425D}" srcOrd="0" destOrd="2" presId="urn:microsoft.com/office/officeart/2005/8/layout/arrow2"/>
    <dgm:cxn modelId="{35AF3DD2-4E50-4568-A5FD-4E8262733268}" srcId="{A75DE5EA-0E88-4A1C-B1EA-B4EE477D7AA1}" destId="{D1C361B4-CC43-4143-B841-EBD7118F118B}" srcOrd="2" destOrd="0" parTransId="{B03ADBFF-F416-454C-B739-CEB3328EA790}" sibTransId="{E1ACE639-424A-41DF-A463-C2A6F344C82A}"/>
    <dgm:cxn modelId="{16D4F663-842B-4A16-B620-62089215C1F5}" type="presOf" srcId="{1E3A074B-8EC3-4AC7-ADB8-C53A583CA2D1}" destId="{A471E0E9-11D0-4B66-AA4A-5B4169E1409D}" srcOrd="0" destOrd="0" presId="urn:microsoft.com/office/officeart/2005/8/layout/arrow2"/>
    <dgm:cxn modelId="{563A1A64-63F4-4F43-BC73-746D995D3C1D}" type="presOf" srcId="{5175B6B0-3CA6-4535-A09B-108E0999A356}" destId="{F4986922-B691-4462-BBDE-8F15C925C2F0}" srcOrd="0" destOrd="2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E26E719A-0128-4208-8675-68411128DBF5}" type="presOf" srcId="{A39C9339-F7BC-4A9F-AF8A-3B9741B27413}" destId="{A471E0E9-11D0-4B66-AA4A-5B4169E1409D}" srcOrd="0" destOrd="1" presId="urn:microsoft.com/office/officeart/2005/8/layout/arrow2"/>
    <dgm:cxn modelId="{A4AAC10B-E739-4E0B-A189-51A0EDCCA658}" type="presOf" srcId="{C7CCB8C4-BA8F-435B-96D2-651E5BBEE204}" destId="{F4986922-B691-4462-BBDE-8F15C925C2F0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7A96E0CD-A676-4D58-8EC7-914796ADD2C9}" srcId="{1E3A074B-8EC3-4AC7-ADB8-C53A583CA2D1}" destId="{DEF39E0C-1076-4950-84DB-E241F00DFEAA}" srcOrd="1" destOrd="0" parTransId="{933D9B19-0E55-49EA-8275-6A84017B23A0}" sibTransId="{E7614D5D-A789-4B2C-9262-C0C39E06F15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530DE340-6365-4886-9C68-6E28E4038253}" type="presOf" srcId="{86D81CFB-F54A-46E4-B7E5-D24A5CE38795}" destId="{F4986922-B691-4462-BBDE-8F15C925C2F0}" srcOrd="0" destOrd="1" presId="urn:microsoft.com/office/officeart/2005/8/layout/arrow2"/>
    <dgm:cxn modelId="{71DDA4D0-5FBC-4E96-9D27-DB866C90E8D3}" srcId="{C7CCB8C4-BA8F-435B-96D2-651E5BBEE204}" destId="{86D81CFB-F54A-46E4-B7E5-D24A5CE38795}" srcOrd="0" destOrd="0" parTransId="{3775BF49-DE6E-4EBF-A2DF-2460ADA048B8}" sibTransId="{07CDAB1E-D698-4474-BDA6-A540A9C37F57}"/>
    <dgm:cxn modelId="{F974E989-4919-4BB6-BF07-A04C3B4A7BF8}" type="presOf" srcId="{A75DE5EA-0E88-4A1C-B1EA-B4EE477D7AA1}" destId="{7DEB51E1-A188-4778-8CDC-C9158454425D}" srcOrd="0" destOrd="0" presId="urn:microsoft.com/office/officeart/2005/8/layout/arrow2"/>
    <dgm:cxn modelId="{AFBCCF1A-C32B-4C77-9AAF-D3A62EACC042}" type="presOf" srcId="{455C831A-CCF5-4391-A2BE-9DF065D37587}" destId="{E220828C-C958-4FCF-B52F-02D7F5D17607}" srcOrd="0" destOrd="0" presId="urn:microsoft.com/office/officeart/2005/8/layout/arrow2"/>
    <dgm:cxn modelId="{B52ED331-2191-4B9C-9347-9595826606C3}" srcId="{A75DE5EA-0E88-4A1C-B1EA-B4EE477D7AA1}" destId="{83BD2615-1E47-477E-9FFC-632A610AAB1C}" srcOrd="0" destOrd="0" parTransId="{74DC936C-67EC-4D25-9829-766BCCFB22C2}" sibTransId="{9A9195A4-F34F-4AB6-8E17-B7F4916EBBC2}"/>
    <dgm:cxn modelId="{1A337177-48B0-4628-9382-3B3D611FAB2D}" type="presParOf" srcId="{E220828C-C958-4FCF-B52F-02D7F5D17607}" destId="{82ED47FD-CD8E-4EC8-A7E3-BF3AC4BC5C1A}" srcOrd="0" destOrd="0" presId="urn:microsoft.com/office/officeart/2005/8/layout/arrow2"/>
    <dgm:cxn modelId="{72CC4511-2554-41E3-99FD-8ED0F58ECE23}" type="presParOf" srcId="{E220828C-C958-4FCF-B52F-02D7F5D17607}" destId="{8833E236-2CC7-4843-AA88-61BE7CDEEBAC}" srcOrd="1" destOrd="0" presId="urn:microsoft.com/office/officeart/2005/8/layout/arrow2"/>
    <dgm:cxn modelId="{8D23C982-E1F2-4525-8525-CEA30AB2AC70}" type="presParOf" srcId="{8833E236-2CC7-4843-AA88-61BE7CDEEBAC}" destId="{E0648BBC-DC91-4F50-80A4-7E064850F484}" srcOrd="0" destOrd="0" presId="urn:microsoft.com/office/officeart/2005/8/layout/arrow2"/>
    <dgm:cxn modelId="{12C1D829-777D-48F4-B5ED-6F3A6390DCF3}" type="presParOf" srcId="{8833E236-2CC7-4843-AA88-61BE7CDEEBAC}" destId="{A471E0E9-11D0-4B66-AA4A-5B4169E1409D}" srcOrd="1" destOrd="0" presId="urn:microsoft.com/office/officeart/2005/8/layout/arrow2"/>
    <dgm:cxn modelId="{F53D32C2-D03A-4183-8806-6598AED2A568}" type="presParOf" srcId="{8833E236-2CC7-4843-AA88-61BE7CDEEBAC}" destId="{5349DBF5-5962-4881-9FFB-5530F437DA17}" srcOrd="2" destOrd="0" presId="urn:microsoft.com/office/officeart/2005/8/layout/arrow2"/>
    <dgm:cxn modelId="{F2BD6306-8066-4BD6-9B5D-1BD444D7DF63}" type="presParOf" srcId="{8833E236-2CC7-4843-AA88-61BE7CDEEBAC}" destId="{F4986922-B691-4462-BBDE-8F15C925C2F0}" srcOrd="3" destOrd="0" presId="urn:microsoft.com/office/officeart/2005/8/layout/arrow2"/>
    <dgm:cxn modelId="{12845C47-69DC-4474-AF61-D315D1F3F8C2}" type="presParOf" srcId="{8833E236-2CC7-4843-AA88-61BE7CDEEBAC}" destId="{CF65F218-5C01-4C1C-8397-BCF6D73F3E3F}" srcOrd="4" destOrd="0" presId="urn:microsoft.com/office/officeart/2005/8/layout/arrow2"/>
    <dgm:cxn modelId="{1B4EC109-3B94-406A-993B-AB37C9A022D8}" type="presParOf" srcId="{8833E236-2CC7-4843-AA88-61BE7CDEEBAC}" destId="{7DEB51E1-A188-4778-8CDC-C9158454425D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0" y="107"/>
          <a:ext cx="8835242" cy="55220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648BBC-DC91-4F50-80A4-7E064850F484}">
      <dsp:nvSpPr>
        <dsp:cNvPr id="0" name=""/>
        <dsp:cNvSpPr/>
      </dsp:nvSpPr>
      <dsp:spPr>
        <a:xfrm>
          <a:off x="1122075" y="3811409"/>
          <a:ext cx="229716" cy="2297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1E0E9-11D0-4B66-AA4A-5B4169E1409D}">
      <dsp:nvSpPr>
        <dsp:cNvPr id="0" name=""/>
        <dsp:cNvSpPr/>
      </dsp:nvSpPr>
      <dsp:spPr>
        <a:xfrm>
          <a:off x="1026934" y="4223474"/>
          <a:ext cx="2215024" cy="104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2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00FF"/>
              </a:solidFill>
            </a:rPr>
            <a:t>Estilo de autoria</a:t>
          </a:r>
          <a:endParaRPr lang="en-US" sz="2400" b="1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Linguagem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visual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Linguagem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textual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6934" y="4223474"/>
        <a:ext cx="2215024" cy="1049169"/>
      </dsp:txXfrm>
    </dsp:sp>
    <dsp:sp modelId="{5349DBF5-5962-4881-9FFB-5530F437DA17}">
      <dsp:nvSpPr>
        <dsp:cNvPr id="0" name=""/>
        <dsp:cNvSpPr/>
      </dsp:nvSpPr>
      <dsp:spPr>
        <a:xfrm>
          <a:off x="3149763" y="2310523"/>
          <a:ext cx="415256" cy="415256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86922-B691-4462-BBDE-8F15C925C2F0}">
      <dsp:nvSpPr>
        <dsp:cNvPr id="0" name=""/>
        <dsp:cNvSpPr/>
      </dsp:nvSpPr>
      <dsp:spPr>
        <a:xfrm>
          <a:off x="3046861" y="2818819"/>
          <a:ext cx="2844276" cy="15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3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solidFill>
                <a:srgbClr val="0000FF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rPr>
            <a:t>Modos de operação</a:t>
          </a:r>
          <a:endParaRPr lang="pt-BR" sz="2400" b="1" kern="1200" noProof="0" dirty="0">
            <a:solidFill>
              <a:srgbClr val="0000FF"/>
            </a:solidFill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Modo de autoria (recursos de edição)</a:t>
          </a:r>
          <a:endParaRPr lang="pt-BR" sz="16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Modo de consulta (usuário final)</a:t>
          </a:r>
          <a:endParaRPr lang="pt-BR" sz="16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46861" y="2818819"/>
        <a:ext cx="2844276" cy="1586943"/>
      </dsp:txXfrm>
    </dsp:sp>
    <dsp:sp modelId="{CF65F218-5C01-4C1C-8397-BCF6D73F3E3F}">
      <dsp:nvSpPr>
        <dsp:cNvPr id="0" name=""/>
        <dsp:cNvSpPr/>
      </dsp:nvSpPr>
      <dsp:spPr>
        <a:xfrm>
          <a:off x="5588290" y="1397180"/>
          <a:ext cx="574290" cy="57429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B51E1-A188-4778-8CDC-C9158454425D}">
      <dsp:nvSpPr>
        <dsp:cNvPr id="0" name=""/>
        <dsp:cNvSpPr/>
      </dsp:nvSpPr>
      <dsp:spPr>
        <a:xfrm>
          <a:off x="5584388" y="1920254"/>
          <a:ext cx="3250853" cy="247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30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solidFill>
                <a:srgbClr val="0000FF"/>
              </a:solidFill>
            </a:rPr>
            <a:t>Capacidades de intercâmbio de dados</a:t>
          </a:r>
          <a:endParaRPr lang="pt-BR" sz="2400" b="1" kern="1200" noProof="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Importação de padrões comuns</a:t>
          </a:r>
          <a:endParaRPr lang="pt-BR" sz="1600" b="1" kern="1200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Material produzido por outras ferramentas</a:t>
          </a:r>
          <a:endParaRPr lang="pt-BR" sz="1600" b="1" kern="1200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Texto, hipertexto, imagens, som, animação</a:t>
          </a:r>
          <a:endParaRPr lang="pt-BR" sz="1600" b="1" kern="1200" noProof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84388" y="1920254"/>
        <a:ext cx="3250853" cy="247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AD17-21DA-4464-8935-ED7F2C1D2AE3}" type="datetimeFigureOut">
              <a:rPr lang="pt-BR" smtClean="0"/>
              <a:t>16/08/2012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38BA-23B0-4E52-83BB-D5CC7D7159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6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</a:t>
            </a:r>
            <a:r>
              <a:rPr lang="en-US" sz="1400" b="1" baseline="0" dirty="0" smtClean="0"/>
              <a:t>custom </a:t>
            </a:r>
            <a:r>
              <a:rPr lang="en-US" sz="1400" b="1" dirty="0" smtClean="0"/>
              <a:t>animation effects: upward arrow process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Upward Arrow </a:t>
            </a:r>
            <a:r>
              <a:rPr lang="en-US" sz="1200" baseline="0" dirty="0" smtClean="0"/>
              <a:t>(sixth row, third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1" baseline="0" dirty="0" smtClean="0"/>
              <a:t>Note: </a:t>
            </a:r>
            <a:r>
              <a:rPr lang="en-US" sz="1200" b="0" baseline="0" dirty="0" smtClean="0"/>
              <a:t>To create a bulleted list below each heading, select the heading text box in the </a:t>
            </a:r>
            <a:r>
              <a:rPr lang="en-US" sz="1200" b="1" baseline="0" dirty="0" smtClean="0"/>
              <a:t>Type your text here 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  <a:endParaRPr lang="en-US" sz="1200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graphic.</a:t>
            </a:r>
            <a:r>
              <a:rPr lang="en-US" sz="1200" b="0" baseline="0" dirty="0" smtClean="0"/>
              <a:t>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 Range - Accent Colors 3 to 4 </a:t>
            </a:r>
            <a:r>
              <a:rPr lang="en-US" sz="1200" b="0" baseline="0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Intense Effect </a:t>
            </a:r>
            <a:r>
              <a:rPr lang="en-US" sz="1200" b="0" baseline="0" dirty="0" smtClean="0"/>
              <a:t>(fifth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Calibri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 and then select </a:t>
            </a:r>
            <a:r>
              <a:rPr lang="en-US" sz="1200" b="1" baseline="0" dirty="0" smtClean="0"/>
              <a:t>24 </a:t>
            </a:r>
            <a:r>
              <a:rPr lang="en-US" sz="1200" b="0" i="0" baseline="0" dirty="0" smtClean="0"/>
              <a:t>from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first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Olive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Green, Accent 3, Darker 25% </a:t>
            </a:r>
            <a:r>
              <a:rPr lang="en-US" sz="1200" b="0" baseline="0" dirty="0" smtClean="0"/>
              <a:t>(fifth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second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Aqua, Accent 5, Darker 25% </a:t>
            </a:r>
            <a:r>
              <a:rPr lang="en-US" sz="1200" b="0" baseline="0" dirty="0" smtClean="0"/>
              <a:t>(fifth row, ninth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third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Purple, Accent 4, Darker 25% </a:t>
            </a:r>
            <a:r>
              <a:rPr lang="en-US" sz="1200" b="0" baseline="0" dirty="0" smtClean="0"/>
              <a:t>(fifth row, eighth option from the left).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</a:t>
            </a:r>
            <a:r>
              <a:rPr lang="en-US" sz="1200" b="1" baseline="0" dirty="0" smtClean="0"/>
              <a:t>the 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Wipe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Wipe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wipe effect. Click the arrow to the right of the wipe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 arrow under the wipe effect </a:t>
            </a:r>
            <a:r>
              <a:rPr lang="en-US" sz="1200" b="0" i="0" baseline="0" dirty="0" smtClean="0"/>
              <a:t>to expand the contents of the list of effects.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second wipe effect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</a:t>
            </a:r>
            <a:r>
              <a:rPr lang="en-US" sz="1200" baseline="0" dirty="0" smtClean="0"/>
              <a:t>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select the third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the arrow to the right of the third wipe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Descend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fourth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select the fifth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sixth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seventh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 Green, Accent 3, Lighter 60%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seventh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None/>
            </a:pPr>
            <a:r>
              <a:rPr lang="en-US" sz="1200" dirty="0" smtClean="0"/>
              <a:t>To increase the size of the SmartArt graphic</a:t>
            </a:r>
            <a:r>
              <a:rPr lang="en-US" sz="1200" baseline="0" dirty="0" smtClean="0"/>
              <a:t> so that it spans the entire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Point to the top right corner of the graphic border, until a two-headed arrow appears. Drag the top right corner of the graphic border into the top right corner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Point to the bottom left corner of the graphic border, until a two-headed arrow appears. Drag the bottom left corner of the graphic border into the bottom left corner of the slide. </a:t>
            </a:r>
          </a:p>
          <a:p>
            <a:pPr marL="342900" indent="-342900">
              <a:buFont typeface="+mj-lt"/>
              <a:buNone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DF62CE2-1123-4075-8875-5C9494FA5AC5}" type="datetime1">
              <a:rPr lang="pt-BR" smtClean="0"/>
              <a:t>16/08/2012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2191663C-EEF9-4BFC-92E9-971FC2325C4B}" type="datetime1">
              <a:rPr lang="pt-BR" smtClean="0"/>
              <a:t>16/08/2012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9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7FAB7214-F7C7-4649-A2D3-D8F49DDF8918}" type="datetime1">
              <a:rPr lang="pt-BR" smtClean="0"/>
              <a:t>16/08/2012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51AD0AB1-3373-464A-9EBC-3DB642850096}" type="datetime1">
              <a:rPr lang="pt-BR" smtClean="0"/>
              <a:t>16/08/2012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9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D212AEC9-A1DE-403A-A903-01A1ACF39C56}" type="datetime1">
              <a:rPr lang="pt-BR" smtClean="0"/>
              <a:t>16/08/2012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1A49C10C-55BC-48CA-8724-7BABA4C82CC9}" type="datetime1">
              <a:rPr lang="pt-BR" smtClean="0"/>
              <a:t>16/08/2012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1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4D40228E-83F7-4D18-BB75-90781CA5F179}" type="datetime1">
              <a:rPr lang="pt-BR" smtClean="0"/>
              <a:t>16/08/2012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20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BFCDD21-009B-430F-A243-E7DEE952454E}" type="datetime1">
              <a:rPr lang="pt-BR" smtClean="0"/>
              <a:t>16/08/2012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1A659D99-3BDC-43C9-AE22-5B718A4A4FB5}" type="datetime1">
              <a:rPr lang="pt-BR" smtClean="0"/>
              <a:t>16/08/2012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18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62A7F438-C4A9-4633-99C0-281DBDBED2F4}" type="datetime1">
              <a:rPr lang="pt-BR" smtClean="0"/>
              <a:t>16/08/2012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4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8C09BBE4-A768-4B08-9578-E16AA5D18CC8}" type="datetime1">
              <a:rPr lang="pt-BR" smtClean="0"/>
              <a:t>16/08/2012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83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9024" y="1016060"/>
            <a:ext cx="8784976" cy="5472608"/>
          </a:xfrm>
          <a:prstGeom prst="rect">
            <a:avLst/>
          </a:prstGeom>
          <a:solidFill>
            <a:srgbClr val="EBF1DE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730674" y="6563335"/>
            <a:ext cx="6305955" cy="2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pt-BR" smtClean="0"/>
              <a:t>© 2011 Prof. Ausberto S. Castro V.  - Autoria de Sistemas Multimídia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-84707" y="6524266"/>
            <a:ext cx="549424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7030A0"/>
                </a:solidFill>
                <a:effectLst/>
                <a:latin typeface="Arial Narrow" pitchFamily="34" charset="0"/>
              </a:defRPr>
            </a:lvl1pPr>
          </a:lstStyle>
          <a:p>
            <a:fld id="{2B484B6B-99FB-4EBB-8F7A-377563AD3A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427999" y="6488668"/>
            <a:ext cx="13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UNINOVE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v"/>
        <a:defRPr sz="3200" b="1" kern="1200">
          <a:solidFill>
            <a:schemeClr val="tx1"/>
          </a:solidFill>
          <a:effectLst/>
          <a:latin typeface="Arial Narrow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rgbClr val="0000FF"/>
          </a:solidFill>
          <a:effectLst/>
          <a:latin typeface="Arial Narrow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9900"/>
          </a:solidFill>
          <a:effectLst/>
          <a:latin typeface="Arial Narrow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/>
          <a:latin typeface="Arial Narrow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/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É a criação de produções multimídia</a:t>
            </a:r>
          </a:p>
          <a:p>
            <a:pPr lvl="2"/>
            <a:r>
              <a:rPr lang="pt-BR" dirty="0" smtClean="0"/>
              <a:t>filmes ou apresentações</a:t>
            </a:r>
          </a:p>
          <a:p>
            <a:pPr lvl="1"/>
            <a:r>
              <a:rPr lang="pt-BR" dirty="0" smtClean="0"/>
              <a:t>É a criação de documentos multimídia</a:t>
            </a:r>
          </a:p>
          <a:p>
            <a:pPr lvl="1"/>
            <a:endParaRPr lang="pt-BR" dirty="0"/>
          </a:p>
          <a:p>
            <a:r>
              <a:rPr lang="pt-BR" dirty="0" smtClean="0"/>
              <a:t>Sistemas de Autoria</a:t>
            </a:r>
          </a:p>
          <a:p>
            <a:pPr lvl="1"/>
            <a:r>
              <a:rPr lang="pt-BR" dirty="0" smtClean="0"/>
              <a:t>Sistemas baseados em computador que permitem a criação de conteúdo para sistemas de autoria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3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MS PowerPoint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Material multimídia</a:t>
            </a:r>
          </a:p>
          <a:p>
            <a:pPr lvl="1"/>
            <a:r>
              <a:rPr lang="pt-BR" dirty="0" smtClean="0"/>
              <a:t>Incluída através de objetos OLE</a:t>
            </a:r>
          </a:p>
          <a:p>
            <a:pPr lvl="1"/>
            <a:r>
              <a:rPr lang="pt-BR" dirty="0" smtClean="0"/>
              <a:t>Animações de texto e transições</a:t>
            </a:r>
          </a:p>
          <a:p>
            <a:r>
              <a:rPr lang="pt-BR" dirty="0" smtClean="0"/>
              <a:t>Apresentação através do PowerPoint ou de utilitários de apresentação</a:t>
            </a:r>
          </a:p>
          <a:p>
            <a:pPr lvl="1"/>
            <a:r>
              <a:rPr lang="pt-BR" dirty="0" smtClean="0"/>
              <a:t>Distribuídas na forma de PPS (PowerPoint Show)</a:t>
            </a:r>
          </a:p>
          <a:p>
            <a:endParaRPr lang="pt-BR" dirty="0"/>
          </a:p>
          <a:p>
            <a:r>
              <a:rPr lang="pt-BR" dirty="0" smtClean="0"/>
              <a:t>Outras Ferramentas: Open Office</a:t>
            </a:r>
          </a:p>
          <a:p>
            <a:pPr lvl="1"/>
            <a:r>
              <a:rPr lang="pt-BR" dirty="0" smtClean="0"/>
              <a:t>ODF (</a:t>
            </a:r>
            <a:r>
              <a:rPr lang="pt-BR" dirty="0" err="1" smtClean="0"/>
              <a:t>OpenDocument</a:t>
            </a:r>
            <a:r>
              <a:rPr lang="pt-BR" dirty="0" smtClean="0"/>
              <a:t> </a:t>
            </a:r>
            <a:r>
              <a:rPr lang="pt-BR" dirty="0" err="1" smtClean="0"/>
              <a:t>Format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4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Open Office - </a:t>
            </a:r>
            <a:r>
              <a:rPr lang="pt-BR" dirty="0" err="1" smtClean="0"/>
              <a:t>Impress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995026"/>
            <a:ext cx="7963906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2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Open Office - </a:t>
            </a:r>
            <a:r>
              <a:rPr lang="pt-BR" dirty="0" err="1"/>
              <a:t>Impress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9" y="920971"/>
            <a:ext cx="8786774" cy="52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Open Office - </a:t>
            </a:r>
            <a:r>
              <a:rPr lang="pt-BR" dirty="0" err="1"/>
              <a:t>Impress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991420"/>
            <a:ext cx="8069828" cy="56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Formato de arquivos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Powerpoint</a:t>
            </a:r>
            <a:endParaRPr lang="pt-BR" dirty="0" smtClean="0"/>
          </a:p>
          <a:p>
            <a:pPr lvl="1"/>
            <a:r>
              <a:rPr lang="pt-BR" dirty="0" err="1" smtClean="0"/>
              <a:t>Templates</a:t>
            </a:r>
            <a:r>
              <a:rPr lang="pt-BR" dirty="0" smtClean="0"/>
              <a:t> .</a:t>
            </a:r>
            <a:r>
              <a:rPr lang="pt-BR" dirty="0" err="1" smtClean="0"/>
              <a:t>pot</a:t>
            </a:r>
            <a:endParaRPr lang="pt-BR" dirty="0" smtClean="0"/>
          </a:p>
          <a:p>
            <a:pPr lvl="1"/>
            <a:r>
              <a:rPr lang="pt-BR" dirty="0" smtClean="0"/>
              <a:t>Apresentação .</a:t>
            </a:r>
            <a:r>
              <a:rPr lang="pt-BR" dirty="0" err="1" smtClean="0"/>
              <a:t>ppsx</a:t>
            </a:r>
            <a:endParaRPr lang="pt-BR" dirty="0"/>
          </a:p>
          <a:p>
            <a:r>
              <a:rPr lang="pt-BR" dirty="0" smtClean="0"/>
              <a:t>Open Office</a:t>
            </a:r>
          </a:p>
          <a:p>
            <a:pPr lvl="1"/>
            <a:r>
              <a:rPr lang="pt-BR" dirty="0" smtClean="0"/>
              <a:t>ODF – </a:t>
            </a:r>
            <a:r>
              <a:rPr lang="pt-BR" dirty="0" err="1" smtClean="0"/>
              <a:t>OpenDocument</a:t>
            </a:r>
            <a:r>
              <a:rPr lang="pt-BR" dirty="0" smtClean="0"/>
              <a:t> </a:t>
            </a:r>
            <a:r>
              <a:rPr lang="pt-BR" dirty="0" err="1" smtClean="0"/>
              <a:t>Format</a:t>
            </a:r>
            <a:endParaRPr lang="pt-BR" dirty="0" smtClean="0"/>
          </a:p>
          <a:p>
            <a:pPr lvl="1"/>
            <a:r>
              <a:rPr lang="pt-BR" dirty="0" smtClean="0"/>
              <a:t>ODP - </a:t>
            </a:r>
            <a:r>
              <a:rPr lang="pt-BR" dirty="0" err="1" smtClean="0"/>
              <a:t>Impress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Autoria de Títulos Hipermídia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Recursos de navegação não linear</a:t>
            </a:r>
          </a:p>
          <a:p>
            <a:pPr lvl="1"/>
            <a:r>
              <a:rPr lang="pt-BR" dirty="0" smtClean="0"/>
              <a:t>Hipertexto</a:t>
            </a:r>
          </a:p>
          <a:p>
            <a:pPr lvl="2"/>
            <a:r>
              <a:rPr lang="pt-BR" dirty="0" smtClean="0"/>
              <a:t>Primeiro sistema de hipertexto puro: </a:t>
            </a:r>
            <a:r>
              <a:rPr lang="pt-BR" dirty="0" err="1" smtClean="0"/>
              <a:t>Gopher</a:t>
            </a:r>
            <a:r>
              <a:rPr lang="pt-BR" dirty="0" smtClean="0"/>
              <a:t> (1991), predecessor da 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Controles de navegação não sequencial</a:t>
            </a:r>
          </a:p>
          <a:p>
            <a:pPr lvl="2"/>
            <a:r>
              <a:rPr lang="pt-BR" dirty="0" smtClean="0"/>
              <a:t>Saltos para uma página (navegação por assuntos)</a:t>
            </a:r>
          </a:p>
          <a:p>
            <a:pPr lvl="2"/>
            <a:r>
              <a:rPr lang="pt-BR" dirty="0" smtClean="0"/>
              <a:t>Janela temporária (pop-up)(definição de termos)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Títulos Hipermídia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22350"/>
            <a:ext cx="5548909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18726" y="3420094"/>
            <a:ext cx="1449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GOPHER</a:t>
            </a:r>
          </a:p>
          <a:p>
            <a:pPr algn="ctr"/>
            <a:r>
              <a:rPr lang="pt-BR" sz="2800" b="1" dirty="0" smtClean="0"/>
              <a:t>1991</a:t>
            </a:r>
            <a:endParaRPr lang="pt-BR" sz="28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Títulos Hipermídia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Controles de navegação</a:t>
            </a:r>
            <a:endParaRPr lang="pt-BR" dirty="0"/>
          </a:p>
          <a:p>
            <a:pPr lvl="1"/>
            <a:r>
              <a:rPr lang="pt-BR" dirty="0" smtClean="0"/>
              <a:t>Botões : horizontal e vertical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000125"/>
            <a:ext cx="13811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128838"/>
            <a:ext cx="69151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36900"/>
            <a:ext cx="6489700" cy="241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4679854"/>
            <a:ext cx="2387600" cy="13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rapezoide 3"/>
          <p:cNvSpPr/>
          <p:nvPr/>
        </p:nvSpPr>
        <p:spPr>
          <a:xfrm rot="5400000">
            <a:off x="3353200" y="5116811"/>
            <a:ext cx="1356124" cy="482209"/>
          </a:xfrm>
          <a:prstGeom prst="trapezoid">
            <a:avLst>
              <a:gd name="adj" fmla="val 12110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Títulos Hipermídia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Controles de navegação</a:t>
            </a:r>
          </a:p>
          <a:p>
            <a:pPr lvl="1"/>
            <a:r>
              <a:rPr lang="pt-BR" dirty="0"/>
              <a:t>Palavras sensíveis</a:t>
            </a:r>
          </a:p>
          <a:p>
            <a:pPr lvl="1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325813"/>
            <a:ext cx="64960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146300"/>
            <a:ext cx="63627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6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Títulos Hipermídia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Controles de navegação</a:t>
            </a:r>
          </a:p>
          <a:p>
            <a:pPr lvl="1"/>
            <a:r>
              <a:rPr lang="pt-BR" dirty="0"/>
              <a:t>Pontos </a:t>
            </a:r>
            <a:r>
              <a:rPr lang="pt-BR" dirty="0" smtClean="0"/>
              <a:t>sensíveis (hot spots)</a:t>
            </a:r>
          </a:p>
          <a:p>
            <a:pPr lvl="2"/>
            <a:r>
              <a:rPr lang="pt-BR" dirty="0" smtClean="0"/>
              <a:t>Áreas de objetos gráficos ou uma seção de texto que ativa uma função quando selecionada, para mostrar uma figura, rodar um vídeo ou abrir uma janela de informação</a:t>
            </a:r>
          </a:p>
          <a:p>
            <a:pPr lvl="2"/>
            <a:r>
              <a:rPr lang="pt-BR" dirty="0" smtClean="0"/>
              <a:t>Adiciona interatividade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27" y="3632086"/>
            <a:ext cx="4108483" cy="22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Ferramentas para desenvolvimento de multimídia</a:t>
            </a:r>
          </a:p>
          <a:p>
            <a:pPr lvl="1"/>
            <a:r>
              <a:rPr lang="pt-BR" dirty="0" smtClean="0"/>
              <a:t>Aplicativos fechados</a:t>
            </a:r>
          </a:p>
          <a:p>
            <a:pPr lvl="1"/>
            <a:r>
              <a:rPr lang="pt-BR" dirty="0" smtClean="0"/>
              <a:t>Linguagens de programação</a:t>
            </a:r>
          </a:p>
          <a:p>
            <a:pPr lvl="1"/>
            <a:r>
              <a:rPr lang="pt-BR" dirty="0" smtClean="0"/>
              <a:t>Ferramentas de autoria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Autoria de Títulos</a:t>
            </a:r>
          </a:p>
          <a:p>
            <a:pPr lvl="1"/>
            <a:r>
              <a:rPr lang="pt-BR" dirty="0" smtClean="0"/>
              <a:t>Autoria de títulos lineares</a:t>
            </a:r>
          </a:p>
          <a:p>
            <a:pPr lvl="1"/>
            <a:r>
              <a:rPr lang="pt-BR" dirty="0" smtClean="0"/>
              <a:t>Autoria de títulos Hipermídia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Autoria de </a:t>
            </a:r>
            <a:r>
              <a:rPr lang="pt-BR" dirty="0" err="1" smtClean="0"/>
              <a:t>sitios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3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1374462"/>
              </p:ext>
            </p:extLst>
          </p:nvPr>
        </p:nvGraphicFramePr>
        <p:xfrm>
          <a:off x="142503" y="997526"/>
          <a:ext cx="8835242" cy="552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Títulos Hipermídia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1880" y="1045733"/>
            <a:ext cx="7205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Aspectos de uma Ferramenta de Autoria: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ASCV-UNINOVE\Sistemas Multimidia\Imagens\multimedia-tools (Small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450199"/>
            <a:ext cx="3135418" cy="2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SCV-PPTs\GUYS\GUYS-PNG\WWW (Smal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87" y="1995053"/>
            <a:ext cx="5189517" cy="51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7083" y="2897577"/>
            <a:ext cx="5698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Autoria de Sítios</a:t>
            </a:r>
            <a:endParaRPr lang="pt-BR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100" name="Picture 4" descr="D:\ASCV-PPTs\GUYS\GUYS-PNG\Orange0158 (Small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3161" cy="42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3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Sítio WWW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– (aspecto operacional)</a:t>
            </a:r>
          </a:p>
          <a:p>
            <a:pPr lvl="1"/>
            <a:r>
              <a:rPr lang="pt-BR" dirty="0" smtClean="0"/>
              <a:t>É uma coleção de arquivos, organizados em uma estrutura de pastas, que contém páginas de hipertexto e outros materiais vinculados a estas páginas</a:t>
            </a:r>
          </a:p>
          <a:p>
            <a:pPr lvl="2"/>
            <a:r>
              <a:rPr lang="pt-BR" dirty="0" smtClean="0"/>
              <a:t>Páginas de hipertexto (</a:t>
            </a:r>
            <a:r>
              <a:rPr lang="pt-BR" dirty="0" err="1" smtClean="0"/>
              <a:t>htm</a:t>
            </a:r>
            <a:r>
              <a:rPr lang="pt-BR" dirty="0" smtClean="0"/>
              <a:t>, </a:t>
            </a:r>
            <a:r>
              <a:rPr lang="pt-BR" dirty="0" err="1" smtClean="0"/>
              <a:t>html</a:t>
            </a:r>
            <a:r>
              <a:rPr lang="pt-BR" dirty="0" smtClean="0"/>
              <a:t>, </a:t>
            </a:r>
            <a:r>
              <a:rPr lang="pt-BR" dirty="0" err="1" smtClean="0"/>
              <a:t>asp</a:t>
            </a:r>
            <a:r>
              <a:rPr lang="pt-BR" dirty="0" smtClean="0"/>
              <a:t>, </a:t>
            </a:r>
            <a:r>
              <a:rPr lang="pt-BR" dirty="0" err="1" smtClean="0"/>
              <a:t>php,etc</a:t>
            </a:r>
            <a:r>
              <a:rPr lang="pt-BR" dirty="0" smtClean="0"/>
              <a:t>.)</a:t>
            </a:r>
          </a:p>
          <a:p>
            <a:pPr lvl="2"/>
            <a:r>
              <a:rPr lang="pt-BR" dirty="0" smtClean="0"/>
              <a:t>Material gráfico (JPG, TIF, GIF, PNG, etc.)</a:t>
            </a:r>
          </a:p>
          <a:p>
            <a:pPr lvl="2"/>
            <a:r>
              <a:rPr lang="pt-BR" dirty="0" smtClean="0"/>
              <a:t>Material multimídia</a:t>
            </a:r>
          </a:p>
          <a:p>
            <a:pPr lvl="2"/>
            <a:r>
              <a:rPr lang="pt-BR" dirty="0" smtClean="0"/>
              <a:t>Outros tipos de documentos (PDF, JPG, RTF, ZIP, PPT, etc.)</a:t>
            </a:r>
          </a:p>
          <a:p>
            <a:pPr lvl="2"/>
            <a:r>
              <a:rPr lang="pt-BR" dirty="0" smtClean="0"/>
              <a:t>Arquivos de trabalho</a:t>
            </a:r>
          </a:p>
          <a:p>
            <a:r>
              <a:rPr lang="pt-BR" dirty="0" smtClean="0"/>
              <a:t>Definição</a:t>
            </a:r>
          </a:p>
          <a:p>
            <a:pPr lvl="1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Sítio WWW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Características:</a:t>
            </a:r>
          </a:p>
          <a:p>
            <a:pPr lvl="1"/>
            <a:r>
              <a:rPr lang="pt-BR" dirty="0" smtClean="0"/>
              <a:t>Hospedado em, pelo menos, um servidor</a:t>
            </a:r>
          </a:p>
          <a:p>
            <a:pPr lvl="1"/>
            <a:r>
              <a:rPr lang="pt-BR" dirty="0" smtClean="0"/>
              <a:t>Acessível via uma rede: local ou Internet</a:t>
            </a:r>
          </a:p>
          <a:p>
            <a:pPr lvl="1"/>
            <a:r>
              <a:rPr lang="pt-BR" dirty="0" smtClean="0"/>
              <a:t>Acessível via um endereço (número IP) único</a:t>
            </a:r>
          </a:p>
          <a:p>
            <a:pPr lvl="1"/>
            <a:r>
              <a:rPr lang="pt-BR" dirty="0" smtClean="0"/>
              <a:t>Tem uma homepage (página principal)</a:t>
            </a:r>
          </a:p>
          <a:p>
            <a:pPr lvl="1"/>
            <a:r>
              <a:rPr lang="pt-BR" dirty="0" smtClean="0"/>
              <a:t>Nomes: web site, site,</a:t>
            </a:r>
          </a:p>
          <a:p>
            <a:pPr lvl="1"/>
            <a:r>
              <a:rPr lang="pt-BR" dirty="0" smtClean="0"/>
              <a:t>Se publicamente acessível: constituem coletivamente o  World </a:t>
            </a:r>
            <a:r>
              <a:rPr lang="pt-BR" dirty="0" err="1" smtClean="0"/>
              <a:t>Wide</a:t>
            </a:r>
            <a:r>
              <a:rPr lang="pt-BR" dirty="0" smtClean="0"/>
              <a:t> Web (</a:t>
            </a:r>
            <a:r>
              <a:rPr lang="pt-BR" dirty="0" err="1" smtClean="0"/>
              <a:t>www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1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Sítio WWW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Visitação</a:t>
            </a:r>
          </a:p>
          <a:p>
            <a:pPr lvl="1"/>
            <a:r>
              <a:rPr lang="pt-BR" dirty="0" smtClean="0"/>
              <a:t>Seguindo uma estrutura de navegação (não linear)</a:t>
            </a:r>
          </a:p>
          <a:p>
            <a:pPr lvl="1"/>
            <a:r>
              <a:rPr lang="pt-BR" dirty="0" err="1" smtClean="0"/>
              <a:t>Hiperligações</a:t>
            </a:r>
            <a:r>
              <a:rPr lang="pt-BR" dirty="0" smtClean="0"/>
              <a:t> (hiperlinks)</a:t>
            </a:r>
          </a:p>
          <a:p>
            <a:pPr lvl="2"/>
            <a:r>
              <a:rPr lang="pt-BR" dirty="0" smtClean="0"/>
              <a:t>Internas: expressas de forma relativa</a:t>
            </a:r>
          </a:p>
          <a:p>
            <a:pPr lvl="3"/>
            <a:r>
              <a:rPr lang="pt-BR" dirty="0" smtClean="0"/>
              <a:t>Cursos.html, ./../institucional/principal.htm</a:t>
            </a:r>
            <a:endParaRPr lang="pt-BR" dirty="0"/>
          </a:p>
          <a:p>
            <a:pPr lvl="2"/>
            <a:r>
              <a:rPr lang="pt-BR" dirty="0" smtClean="0"/>
              <a:t>Externas: expressas de forma absoluta (URL completo)</a:t>
            </a:r>
          </a:p>
          <a:p>
            <a:pPr lvl="3"/>
            <a:r>
              <a:rPr lang="pt-BR" dirty="0" smtClean="0"/>
              <a:t>URL: </a:t>
            </a:r>
            <a:r>
              <a:rPr lang="pt-BR" dirty="0" err="1" smtClean="0"/>
              <a:t>Uniform</a:t>
            </a:r>
            <a:r>
              <a:rPr lang="pt-BR" dirty="0" smtClean="0"/>
              <a:t> </a:t>
            </a:r>
            <a:r>
              <a:rPr lang="pt-BR" dirty="0" err="1" smtClean="0"/>
              <a:t>Resource</a:t>
            </a:r>
            <a:r>
              <a:rPr lang="pt-BR" dirty="0" smtClean="0"/>
              <a:t> </a:t>
            </a:r>
            <a:r>
              <a:rPr lang="pt-BR" dirty="0" err="1" smtClean="0"/>
              <a:t>Locator</a:t>
            </a:r>
            <a:r>
              <a:rPr lang="pt-BR" dirty="0"/>
              <a:t> </a:t>
            </a:r>
            <a:r>
              <a:rPr lang="pt-BR" dirty="0" smtClean="0"/>
              <a:t>  (1994, </a:t>
            </a:r>
            <a:r>
              <a:rPr lang="pt-BR" dirty="0"/>
              <a:t>Tim </a:t>
            </a:r>
            <a:r>
              <a:rPr lang="pt-BR" dirty="0" smtClean="0"/>
              <a:t>Berners-Lee)</a:t>
            </a:r>
          </a:p>
          <a:p>
            <a:pPr lvl="3"/>
            <a:r>
              <a:rPr lang="pt-BR" dirty="0" err="1" smtClean="0"/>
              <a:t>http</a:t>
            </a:r>
            <a:r>
              <a:rPr lang="pt-BR" dirty="0" smtClean="0"/>
              <a:t>;//www.uninove.br,     http://www.oracle.com/us/index.htm</a:t>
            </a:r>
            <a:endParaRPr lang="pt-BR" dirty="0"/>
          </a:p>
          <a:p>
            <a:r>
              <a:rPr lang="pt-BR" dirty="0" smtClean="0"/>
              <a:t>URL</a:t>
            </a:r>
          </a:p>
          <a:p>
            <a:pPr lvl="1"/>
            <a:r>
              <a:rPr lang="pt-BR" dirty="0"/>
              <a:t>scheme://</a:t>
            </a:r>
            <a:r>
              <a:rPr lang="pt-BR" dirty="0" smtClean="0"/>
              <a:t>domain:port/path?query_string#fragment_id</a:t>
            </a:r>
          </a:p>
          <a:p>
            <a:pPr lvl="2"/>
            <a:r>
              <a:rPr lang="pt-BR" dirty="0"/>
              <a:t>http://</a:t>
            </a:r>
            <a:r>
              <a:rPr lang="pt-BR" dirty="0" smtClean="0"/>
              <a:t>example.org:80</a:t>
            </a:r>
          </a:p>
          <a:p>
            <a:pPr lvl="2"/>
            <a:r>
              <a:rPr lang="pt-BR" dirty="0"/>
              <a:t>https://example.com/</a:t>
            </a:r>
            <a:endParaRPr lang="pt-BR" dirty="0" smtClean="0"/>
          </a:p>
          <a:p>
            <a:pPr lvl="2"/>
            <a:r>
              <a:rPr lang="pt-BR" dirty="0"/>
              <a:t>mailto:bob@example.com </a:t>
            </a:r>
            <a:endParaRPr lang="pt-BR" dirty="0" smtClean="0"/>
          </a:p>
          <a:p>
            <a:pPr lvl="2"/>
            <a:r>
              <a:rPr lang="pt-BR" dirty="0"/>
              <a:t>ftp://</a:t>
            </a:r>
            <a:r>
              <a:rPr lang="pt-BR" dirty="0" smtClean="0"/>
              <a:t>asmith@ftp.example.org</a:t>
            </a:r>
          </a:p>
          <a:p>
            <a:r>
              <a:rPr lang="pt-BR" dirty="0" smtClean="0"/>
              <a:t>Página Inicial (home </a:t>
            </a:r>
            <a:r>
              <a:rPr lang="pt-BR" dirty="0" err="1" smtClean="0"/>
              <a:t>page</a:t>
            </a:r>
            <a:r>
              <a:rPr lang="pt-BR" dirty="0" smtClean="0"/>
              <a:t>): index.html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2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Sítios: Estáticos e Dinâmicos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25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14138" y="1808487"/>
            <a:ext cx="1959429" cy="4739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D:\ASCV-Icons\Format Files\HTML 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2620" r="12307" b="-2620"/>
          <a:stretch/>
        </p:blipFill>
        <p:spPr bwMode="auto">
          <a:xfrm>
            <a:off x="5760720" y="1976078"/>
            <a:ext cx="3383280" cy="3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6133739" y="5668560"/>
            <a:ext cx="2962364" cy="609600"/>
            <a:chOff x="5879737" y="5932713"/>
            <a:chExt cx="2962364" cy="609600"/>
          </a:xfrm>
        </p:grpSpPr>
        <p:pic>
          <p:nvPicPr>
            <p:cNvPr id="3076" name="Picture 4" descr="D:\ASCV-Icons\Software\Browser\safariv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2501" y="593271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D:\ASCV-Icons\Software\Browser\firefo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737" y="593271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ASCV-Icons\Software\Browser\internetexplorer7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337" y="593271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D:\ASCV-Icons\Software\Browser\netscap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748" y="593271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D:\ASCV-Icons\Software\Browser\operav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513" y="593271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1" name="Picture 9" descr="D:\ASCV-Icons\Format Files\ASP Adobe_Dreamweaver51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14642" b="4330"/>
          <a:stretch/>
        </p:blipFill>
        <p:spPr bwMode="auto">
          <a:xfrm>
            <a:off x="2101105" y="1955535"/>
            <a:ext cx="1087438" cy="1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ASCV-Icons\Symbols\Current_event_clo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34" y="5053380"/>
            <a:ext cx="1224779" cy="1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ASCV-Icons\Symbols\512-software-upda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31" y="3518915"/>
            <a:ext cx="1318782" cy="13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ASCV-Icons\Computer\TourPCScaleo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966" y="26974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apezoide 9"/>
          <p:cNvSpPr/>
          <p:nvPr/>
        </p:nvSpPr>
        <p:spPr>
          <a:xfrm rot="16200000">
            <a:off x="-884102" y="3949887"/>
            <a:ext cx="4739641" cy="456838"/>
          </a:xfrm>
          <a:prstGeom prst="trapezoid">
            <a:avLst>
              <a:gd name="adj" fmla="val 46732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892972" y="5381322"/>
            <a:ext cx="14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HTML </a:t>
            </a:r>
            <a:r>
              <a:rPr lang="pt-BR" b="1" dirty="0" err="1" smtClean="0">
                <a:latin typeface="Arial Narrow" pitchFamily="34" charset="0"/>
              </a:rPr>
              <a:t>markup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14452" y="224669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POST Data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13624" y="6128719"/>
            <a:ext cx="87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EVENTO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978902" y="465303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Atualização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25417" y="5135838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Servidor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3089" name="Picture 17" descr="D:\ASCV-Icons\Pessoa-User\User computer monitors 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15" y="178136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D:\ASCV-Icons\Setas\3D\seta 3D 20 (Small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8314" flipV="1">
            <a:off x="3419887" y="1473169"/>
            <a:ext cx="3066868" cy="19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ASCV-Icons\Setas\3D\seta 3D 20 (Small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69" flipV="1">
            <a:off x="3257213" y="4607800"/>
            <a:ext cx="3066868" cy="19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257300" y="981560"/>
            <a:ext cx="6351042" cy="558800"/>
            <a:chOff x="1257300" y="981560"/>
            <a:chExt cx="6351042" cy="558800"/>
          </a:xfrm>
        </p:grpSpPr>
        <p:sp>
          <p:nvSpPr>
            <p:cNvPr id="14" name="Seta para a esquerda e para a direita 13"/>
            <p:cNvSpPr/>
            <p:nvPr/>
          </p:nvSpPr>
          <p:spPr>
            <a:xfrm>
              <a:off x="2693851" y="981560"/>
              <a:ext cx="3744687" cy="5588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57300" y="999350"/>
              <a:ext cx="1377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latin typeface="Arial Narrow" pitchFamily="34" charset="0"/>
                </a:rPr>
                <a:t>Servidor</a:t>
              </a:r>
              <a:endParaRPr lang="pt-BR" sz="2800" b="1" dirty="0">
                <a:latin typeface="Arial Narrow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442638" y="999350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latin typeface="Arial Narrow" pitchFamily="34" charset="0"/>
                </a:rPr>
                <a:t>Cliente</a:t>
              </a:r>
              <a:endParaRPr lang="pt-BR" sz="28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3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sítios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Estáticos</a:t>
            </a:r>
          </a:p>
          <a:p>
            <a:pPr lvl="1"/>
            <a:r>
              <a:rPr lang="pt-BR" dirty="0" smtClean="0"/>
              <a:t>Todas as páginas correspondem a arquivos existentes no servidor (HTML)</a:t>
            </a:r>
          </a:p>
          <a:p>
            <a:pPr lvl="1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26</a:t>
            </a:fld>
            <a:endParaRPr lang="pt-BR"/>
          </a:p>
        </p:txBody>
      </p:sp>
      <p:pic>
        <p:nvPicPr>
          <p:cNvPr id="1030" name="Picture 6" descr="D:\ASCV-UNINOVE\Sistemas Multimidia\Imagens\estatico02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514600"/>
            <a:ext cx="6019458" cy="40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CV-UNINOVE\Sistemas Multimidia\Imagens\estatico01 (Custo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05338"/>
            <a:ext cx="3924300" cy="41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sítios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Dinâmicos</a:t>
            </a:r>
          </a:p>
          <a:p>
            <a:pPr lvl="1"/>
            <a:r>
              <a:rPr lang="pt-BR" dirty="0"/>
              <a:t>Parte das páginas é gerada em tempo de execução (aplicativos  ou scripts executados no servidor)</a:t>
            </a:r>
          </a:p>
          <a:p>
            <a:pPr lvl="1"/>
            <a:r>
              <a:rPr lang="pt-BR" dirty="0"/>
              <a:t>Dados atualizados  extraídos de </a:t>
            </a:r>
            <a:r>
              <a:rPr lang="pt-BR" dirty="0" smtClean="0"/>
              <a:t>banco </a:t>
            </a:r>
            <a:r>
              <a:rPr lang="pt-BR" dirty="0"/>
              <a:t>de dados</a:t>
            </a:r>
          </a:p>
          <a:p>
            <a:pPr lvl="2"/>
            <a:r>
              <a:rPr lang="pt-BR" dirty="0"/>
              <a:t>Comércio eletrônico</a:t>
            </a:r>
          </a:p>
          <a:p>
            <a:pPr lvl="2"/>
            <a:r>
              <a:rPr lang="pt-BR" dirty="0"/>
              <a:t>Pesquisa</a:t>
            </a:r>
          </a:p>
          <a:p>
            <a:pPr lvl="2"/>
            <a:r>
              <a:rPr lang="pt-BR" dirty="0"/>
              <a:t>Sistemas de informações governamentais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27</a:t>
            </a:fld>
            <a:endParaRPr lang="pt-BR"/>
          </a:p>
        </p:txBody>
      </p:sp>
      <p:pic>
        <p:nvPicPr>
          <p:cNvPr id="2052" name="Picture 4" descr="D:\ASCV-UNINOVE\Sistemas Multimidia\Imagens\dinamico02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5" y="4306553"/>
            <a:ext cx="2804893" cy="2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SCV-UNINOVE\Sistemas Multimidia\Imagens\dinamico01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69" y="4306553"/>
            <a:ext cx="3134342" cy="2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SCV-UNINOVE\Sistemas Multimidia\Imagens\dinamico03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1" y="4306553"/>
            <a:ext cx="2583869" cy="21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Servidor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É um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computador</a:t>
            </a:r>
            <a:r>
              <a:rPr lang="pt-BR" dirty="0" smtClean="0"/>
              <a:t> especial (hospedador de sitio)</a:t>
            </a:r>
          </a:p>
          <a:p>
            <a:pPr lvl="1"/>
            <a:r>
              <a:rPr lang="pt-BR" dirty="0" smtClean="0"/>
              <a:t>É um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pt-BR" dirty="0" smtClean="0"/>
              <a:t> que recebe  solicitações HTTP</a:t>
            </a:r>
          </a:p>
          <a:p>
            <a:r>
              <a:rPr lang="pt-BR" dirty="0" smtClean="0"/>
              <a:t>Protocolos</a:t>
            </a:r>
          </a:p>
          <a:p>
            <a:pPr lvl="1"/>
            <a:r>
              <a:rPr lang="pt-BR" dirty="0" smtClean="0"/>
              <a:t>HTTP -  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endParaRPr lang="pt-BR" dirty="0" smtClean="0"/>
          </a:p>
          <a:p>
            <a:pPr lvl="1"/>
            <a:r>
              <a:rPr lang="pt-BR" dirty="0" smtClean="0"/>
              <a:t>TCP – </a:t>
            </a:r>
            <a:r>
              <a:rPr lang="pt-BR" dirty="0" err="1" smtClean="0"/>
              <a:t>Transmission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endParaRPr lang="pt-BR" dirty="0" smtClean="0"/>
          </a:p>
          <a:p>
            <a:pPr lvl="1"/>
            <a:r>
              <a:rPr lang="pt-BR" dirty="0" smtClean="0"/>
              <a:t>HTTPS – HTTP </a:t>
            </a:r>
            <a:r>
              <a:rPr lang="pt-BR" dirty="0" err="1" smtClean="0"/>
              <a:t>Secure</a:t>
            </a:r>
            <a:endParaRPr lang="pt-BR" dirty="0" smtClean="0"/>
          </a:p>
          <a:p>
            <a:r>
              <a:rPr lang="pt-BR" dirty="0" smtClean="0"/>
              <a:t>Servidores</a:t>
            </a:r>
          </a:p>
          <a:p>
            <a:pPr lvl="1"/>
            <a:r>
              <a:rPr lang="pt-BR" dirty="0" smtClean="0"/>
              <a:t>Apache HTTP Server (Apache Software Foundation)</a:t>
            </a:r>
          </a:p>
          <a:p>
            <a:pPr lvl="1"/>
            <a:r>
              <a:rPr lang="pt-BR" dirty="0" smtClean="0"/>
              <a:t>IIS Internet </a:t>
            </a:r>
            <a:r>
              <a:rPr lang="pt-BR" dirty="0" err="1" smtClean="0"/>
              <a:t>Information</a:t>
            </a:r>
            <a:r>
              <a:rPr lang="pt-BR" dirty="0" smtClean="0"/>
              <a:t> Services (Microsoft)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28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711700"/>
            <a:ext cx="2324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9" y="968376"/>
            <a:ext cx="4775612" cy="36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Servidor Web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29</a:t>
            </a:fld>
            <a:endParaRPr lang="pt-BR"/>
          </a:p>
        </p:txBody>
      </p:sp>
      <p:pic>
        <p:nvPicPr>
          <p:cNvPr id="2050" name="Picture 2" descr="D:\ASCV-UNINOVE\Sistemas Multimidia\Imagens\simple-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0" y="4491635"/>
            <a:ext cx="1384310" cy="19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:\ASCV-Icons\Computer\TourPCScale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1" y="1016433"/>
            <a:ext cx="3475203" cy="347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SCV-Icons\Linux\Linu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79469"/>
            <a:ext cx="17399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862313"/>
            <a:ext cx="4223544" cy="325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301906"/>
            <a:ext cx="4281488" cy="322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44700" y="5744757"/>
            <a:ext cx="219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</a:rPr>
              <a:t>Linguagem de Scripts</a:t>
            </a:r>
            <a:endParaRPr lang="pt-B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29944" y="6114089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  <a:latin typeface="Arial Narrow" pitchFamily="34" charset="0"/>
              </a:rPr>
              <a:t>Gerenc</a:t>
            </a: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</a:rPr>
              <a:t>. banco de dados</a:t>
            </a:r>
            <a:endParaRPr lang="pt-B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52444" y="286231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</a:rPr>
              <a:t>Servidor web</a:t>
            </a:r>
            <a:endParaRPr lang="pt-B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79846" y="204941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</a:rPr>
              <a:t>S.O.</a:t>
            </a:r>
            <a:endParaRPr lang="pt-B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Aplicativos fechados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que requerem </a:t>
            </a:r>
            <a:r>
              <a:rPr lang="pt-BR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menor curva de aprendizado</a:t>
            </a:r>
            <a:r>
              <a:rPr lang="pt-BR" dirty="0" smtClean="0"/>
              <a:t>:  aprendizado mais fácil</a:t>
            </a:r>
          </a:p>
          <a:p>
            <a:r>
              <a:rPr lang="pt-BR" dirty="0" smtClean="0"/>
              <a:t>Usados para criação de material multimídia</a:t>
            </a:r>
          </a:p>
          <a:p>
            <a:pPr lvl="1"/>
            <a:r>
              <a:rPr lang="pt-BR" dirty="0" smtClean="0"/>
              <a:t>Editores de som, de música, de imagens, de animações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Apresentam interfaces gráficas fáceis de usar</a:t>
            </a:r>
          </a:p>
          <a:p>
            <a:pPr lvl="1"/>
            <a:r>
              <a:rPr lang="pt-BR" dirty="0" smtClean="0"/>
              <a:t>Usado por meio de manipulação direta de representações gráficas</a:t>
            </a:r>
          </a:p>
          <a:p>
            <a:pPr lvl="1"/>
            <a:r>
              <a:rPr lang="pt-BR" dirty="0" smtClean="0"/>
              <a:t>Auxiliado por recursos como: cardápios, caixas de diálogo, mensagens de ajuda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Sítios Estáticos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30</a:t>
            </a:fld>
            <a:endParaRPr lang="pt-BR"/>
          </a:p>
        </p:txBody>
      </p:sp>
      <p:pic>
        <p:nvPicPr>
          <p:cNvPr id="4100" name="Picture 4" descr="D:\ASCV-UNINOVE\Sistemas Multimidia\Imagens\Box Dreamweaver C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414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SCV-UNINOVE\Sistemas Multimidia\Imagens\en-US111_Expression_Studio_Web_Pro_4_NHF-00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815975"/>
            <a:ext cx="2101723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614">
            <a:off x="4530922" y="1159850"/>
            <a:ext cx="1660525" cy="21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7" y="1041399"/>
            <a:ext cx="1762355" cy="21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656">
            <a:off x="7311036" y="1180923"/>
            <a:ext cx="172522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24744" y="358544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Narrow" pitchFamily="34" charset="0"/>
              </a:rPr>
              <a:t>Ferramentas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01570" y="333786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Narrow" pitchFamily="34" charset="0"/>
              </a:rPr>
              <a:t>Scripts</a:t>
            </a:r>
            <a:endParaRPr lang="pt-BR" sz="2400" b="1" dirty="0">
              <a:latin typeface="Arial Narrow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50" y="4406901"/>
            <a:ext cx="1757700" cy="14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908243" y="6036546"/>
            <a:ext cx="174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Narrow" pitchFamily="34" charset="0"/>
              </a:rPr>
              <a:t>Código Ativo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74685" y="5884467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rial Narrow" pitchFamily="34" charset="0"/>
              </a:rPr>
              <a:t>Miniaplicativos</a:t>
            </a:r>
            <a:endParaRPr lang="pt-BR" sz="24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6128" r="36191" b="47743"/>
          <a:stretch/>
        </p:blipFill>
        <p:spPr bwMode="auto">
          <a:xfrm>
            <a:off x="6010308" y="4687390"/>
            <a:ext cx="1614684" cy="119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Sítios Estáticos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de autoria</a:t>
            </a:r>
          </a:p>
          <a:p>
            <a:pPr lvl="1"/>
            <a:r>
              <a:rPr lang="pt-BR" dirty="0" smtClean="0"/>
              <a:t>Adobe Dreamweaver, MS Expression Studio</a:t>
            </a:r>
          </a:p>
          <a:p>
            <a:r>
              <a:rPr lang="pt-BR" dirty="0" smtClean="0"/>
              <a:t>Scripts do lado cliente</a:t>
            </a:r>
          </a:p>
          <a:p>
            <a:pPr lvl="1"/>
            <a:r>
              <a:rPr lang="pt-BR" dirty="0" smtClean="0"/>
              <a:t>Respostas simples a solicitações do usuário</a:t>
            </a:r>
          </a:p>
          <a:p>
            <a:pPr lvl="1"/>
            <a:r>
              <a:rPr lang="pt-BR" dirty="0" err="1" smtClean="0"/>
              <a:t>VBScript</a:t>
            </a:r>
            <a:r>
              <a:rPr lang="pt-BR" dirty="0" smtClean="0"/>
              <a:t>, </a:t>
            </a:r>
            <a:r>
              <a:rPr lang="pt-BR" dirty="0" err="1" smtClean="0"/>
              <a:t>JavaScript</a:t>
            </a:r>
            <a:r>
              <a:rPr lang="pt-BR" dirty="0" smtClean="0"/>
              <a:t>, JScript (MS), </a:t>
            </a:r>
            <a:r>
              <a:rPr lang="pt-BR" dirty="0" err="1" smtClean="0"/>
              <a:t>ActionScript</a:t>
            </a:r>
            <a:r>
              <a:rPr lang="pt-BR" dirty="0" smtClean="0"/>
              <a:t> (Flash)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31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3686173"/>
            <a:ext cx="3071002" cy="27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6312"/>
            <a:ext cx="4517467" cy="21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Sítios Estáticos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Código </a:t>
            </a:r>
            <a:r>
              <a:rPr lang="pt-BR" dirty="0" smtClean="0"/>
              <a:t>ativo</a:t>
            </a:r>
          </a:p>
          <a:p>
            <a:pPr lvl="1"/>
            <a:r>
              <a:rPr lang="pt-BR" dirty="0" smtClean="0"/>
              <a:t>Scripts (código fonte) + componentes (código binário)</a:t>
            </a:r>
          </a:p>
          <a:p>
            <a:pPr lvl="1"/>
            <a:r>
              <a:rPr lang="pt-BR" dirty="0" smtClean="0"/>
              <a:t>ActiveX</a:t>
            </a:r>
            <a:endParaRPr lang="pt-BR" dirty="0"/>
          </a:p>
          <a:p>
            <a:r>
              <a:rPr lang="pt-BR" dirty="0" err="1"/>
              <a:t>Miniaplicativos</a:t>
            </a:r>
            <a:r>
              <a:rPr lang="pt-BR" dirty="0"/>
              <a:t> </a:t>
            </a:r>
            <a:endParaRPr lang="pt-BR" dirty="0" smtClean="0"/>
          </a:p>
          <a:p>
            <a:pPr lvl="1"/>
            <a:r>
              <a:rPr lang="pt-BR" dirty="0" err="1" smtClean="0"/>
              <a:t>Applets</a:t>
            </a:r>
            <a:r>
              <a:rPr lang="pt-BR" dirty="0" smtClean="0"/>
              <a:t> = programas escritos em Java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32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9" y="3833813"/>
            <a:ext cx="2961977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63" y="3698984"/>
            <a:ext cx="2705347" cy="27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18" y="3850536"/>
            <a:ext cx="2700133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Autoria de Aplicativos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Caracterização</a:t>
            </a:r>
          </a:p>
          <a:p>
            <a:pPr lvl="1"/>
            <a:r>
              <a:rPr lang="pt-BR" dirty="0" smtClean="0"/>
              <a:t>Desenvolvimento de software (interfaces gráficas sofisticadas, restrições em tempo real, OO, Engenharia de software)</a:t>
            </a:r>
            <a:endParaRPr lang="pt-BR" dirty="0"/>
          </a:p>
          <a:p>
            <a:r>
              <a:rPr lang="pt-BR" dirty="0" smtClean="0"/>
              <a:t>Desenho de Interfaces de Usuário</a:t>
            </a:r>
          </a:p>
          <a:p>
            <a:pPr lvl="1"/>
            <a:r>
              <a:rPr lang="pt-BR" dirty="0" smtClean="0"/>
              <a:t>Objetivos: aprendizado, uso, erros, lembrança rápida, atraente</a:t>
            </a:r>
          </a:p>
          <a:p>
            <a:pPr lvl="1"/>
            <a:r>
              <a:rPr lang="pt-BR" dirty="0" smtClean="0"/>
              <a:t>Estilos: </a:t>
            </a:r>
            <a:r>
              <a:rPr lang="pt-BR" dirty="0" err="1" smtClean="0"/>
              <a:t>icones</a:t>
            </a:r>
            <a:r>
              <a:rPr lang="pt-BR" dirty="0" smtClean="0"/>
              <a:t>, “</a:t>
            </a:r>
            <a:r>
              <a:rPr lang="pt-BR" dirty="0" err="1" smtClean="0"/>
              <a:t>drag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drop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Princípios (associado aos objetivos)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3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Autoria de Aplicativos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Ambientes de desenvolvimento</a:t>
            </a:r>
          </a:p>
          <a:p>
            <a:pPr lvl="1"/>
            <a:r>
              <a:rPr lang="pt-BR" dirty="0"/>
              <a:t>Visual Basic</a:t>
            </a:r>
          </a:p>
          <a:p>
            <a:pPr lvl="1"/>
            <a:r>
              <a:rPr lang="pt-BR" dirty="0"/>
              <a:t>Java (</a:t>
            </a:r>
            <a:r>
              <a:rPr lang="pt-BR" dirty="0" err="1"/>
              <a:t>Netbeans</a:t>
            </a:r>
            <a:r>
              <a:rPr lang="pt-BR" dirty="0" smtClean="0"/>
              <a:t>) : Bibliotecas multimídia</a:t>
            </a:r>
          </a:p>
          <a:p>
            <a:pPr lvl="2"/>
            <a:r>
              <a:rPr lang="pt-BR" dirty="0" smtClean="0"/>
              <a:t>Java Media Framework, Java </a:t>
            </a:r>
            <a:r>
              <a:rPr lang="pt-BR" dirty="0" err="1" smtClean="0"/>
              <a:t>Sound</a:t>
            </a:r>
            <a:r>
              <a:rPr lang="pt-BR" dirty="0" smtClean="0"/>
              <a:t>, Java Speech, Java </a:t>
            </a:r>
            <a:r>
              <a:rPr lang="pt-BR" dirty="0" err="1" smtClean="0"/>
              <a:t>Image</a:t>
            </a:r>
            <a:r>
              <a:rPr lang="pt-BR" dirty="0" smtClean="0"/>
              <a:t> I/O, Java 2D, Java 3D, Java </a:t>
            </a:r>
            <a:r>
              <a:rPr lang="pt-BR" dirty="0" err="1" smtClean="0"/>
              <a:t>OpenGL</a:t>
            </a:r>
            <a:endParaRPr lang="pt-BR" dirty="0"/>
          </a:p>
          <a:p>
            <a:pPr lvl="1"/>
            <a:r>
              <a:rPr lang="pt-BR" dirty="0" err="1"/>
              <a:t>ASP.Net</a:t>
            </a:r>
            <a:r>
              <a:rPr lang="pt-BR" dirty="0"/>
              <a:t> </a:t>
            </a:r>
            <a:r>
              <a:rPr lang="pt-BR" dirty="0" smtClean="0"/>
              <a:t>(Visual Web </a:t>
            </a:r>
            <a:r>
              <a:rPr lang="pt-BR" dirty="0" err="1" smtClean="0"/>
              <a:t>Developer</a:t>
            </a:r>
            <a:r>
              <a:rPr lang="pt-BR" dirty="0" smtClean="0"/>
              <a:t> - Microsoft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34</a:t>
            </a:fld>
            <a:endParaRPr lang="pt-BR"/>
          </a:p>
        </p:txBody>
      </p:sp>
      <p:pic>
        <p:nvPicPr>
          <p:cNvPr id="6" name="Picture 2" descr="D:\ASCV-UNINOVE\Sistemas Multimidia\Imagens\Visual-Studio-2010-Ultim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0" y="3970337"/>
            <a:ext cx="214325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18" y="5372100"/>
            <a:ext cx="1582964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9" y="3924300"/>
            <a:ext cx="4646576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14103" r="26170" b="14103"/>
          <a:stretch/>
        </p:blipFill>
        <p:spPr bwMode="auto">
          <a:xfrm>
            <a:off x="2385628" y="4264817"/>
            <a:ext cx="1789231" cy="17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Linguagens de 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Flexibilidade na criação de aplicações:</a:t>
            </a:r>
          </a:p>
          <a:p>
            <a:pPr lvl="1"/>
            <a:r>
              <a:rPr lang="pt-BR" dirty="0" smtClean="0"/>
              <a:t>Programas escritos em linguagens de programação</a:t>
            </a:r>
          </a:p>
          <a:p>
            <a:r>
              <a:rPr lang="pt-BR" dirty="0" smtClean="0"/>
              <a:t>Linguagens usadas em aplicações multimídia:</a:t>
            </a:r>
          </a:p>
          <a:p>
            <a:pPr lvl="1"/>
            <a:r>
              <a:rPr lang="pt-BR" dirty="0" smtClean="0"/>
              <a:t>Linguagens procedurais ou algorítmicas</a:t>
            </a:r>
          </a:p>
          <a:p>
            <a:pPr lvl="1"/>
            <a:r>
              <a:rPr lang="pt-BR" dirty="0" smtClean="0"/>
              <a:t>Programas: receitas (passo-a-passo)</a:t>
            </a:r>
          </a:p>
          <a:p>
            <a:r>
              <a:rPr lang="pt-BR" dirty="0" smtClean="0"/>
              <a:t>Ambientes de programação</a:t>
            </a:r>
          </a:p>
          <a:p>
            <a:pPr lvl="1"/>
            <a:r>
              <a:rPr lang="pt-BR" dirty="0" smtClean="0"/>
              <a:t>Conjunto de ferramentas integradas</a:t>
            </a:r>
          </a:p>
          <a:p>
            <a:pPr lvl="1"/>
            <a:r>
              <a:rPr lang="pt-BR" dirty="0" smtClean="0"/>
              <a:t>Principal ferramenta: o compilador (ou interpretador)</a:t>
            </a:r>
          </a:p>
          <a:p>
            <a:pPr lvl="1"/>
            <a:r>
              <a:rPr lang="pt-BR" dirty="0" smtClean="0"/>
              <a:t>Bibliotecas acessíveis por meio de </a:t>
            </a:r>
            <a:r>
              <a:rPr lang="pt-BR" dirty="0" err="1" smtClean="0"/>
              <a:t>APIs</a:t>
            </a:r>
            <a:r>
              <a:rPr lang="pt-BR" dirty="0" smtClean="0"/>
              <a:t> (</a:t>
            </a:r>
            <a:r>
              <a:rPr lang="pt-BR" dirty="0" err="1" smtClean="0"/>
              <a:t>Application</a:t>
            </a:r>
            <a:r>
              <a:rPr lang="pt-BR" dirty="0" smtClean="0"/>
              <a:t> </a:t>
            </a:r>
            <a:r>
              <a:rPr lang="pt-BR" dirty="0" err="1" smtClean="0"/>
              <a:t>Programming</a:t>
            </a:r>
            <a:r>
              <a:rPr lang="pt-BR" dirty="0" smtClean="0"/>
              <a:t> Interface)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1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Produção profissional de multimídia</a:t>
            </a:r>
          </a:p>
          <a:p>
            <a:pPr lvl="1"/>
            <a:r>
              <a:rPr lang="pt-BR" dirty="0" smtClean="0"/>
              <a:t>Aplicativos complexos + engenharia de software + ambientes de programação</a:t>
            </a:r>
            <a:endParaRPr lang="pt-BR" dirty="0"/>
          </a:p>
          <a:p>
            <a:r>
              <a:rPr lang="pt-BR" dirty="0" smtClean="0"/>
              <a:t>Ferramentas de autoria</a:t>
            </a:r>
          </a:p>
          <a:p>
            <a:pPr lvl="1"/>
            <a:r>
              <a:rPr lang="pt-BR" dirty="0" smtClean="0"/>
              <a:t>Um programa que ajuda a escrever hipertexto ou aplicações multimídia</a:t>
            </a:r>
          </a:p>
          <a:p>
            <a:pPr lvl="1"/>
            <a:r>
              <a:rPr lang="pt-BR" dirty="0" smtClean="0"/>
              <a:t>Habilitam a criar aplicações facilmente pela implementação de links entre objetos.</a:t>
            </a:r>
          </a:p>
          <a:p>
            <a:pPr lvl="1"/>
            <a:r>
              <a:rPr lang="pt-BR" dirty="0" smtClean="0"/>
              <a:t>Uso de linguagens script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1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Autoria de Títulos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Autoria de títulos </a:t>
            </a:r>
            <a:r>
              <a:rPr lang="pt-BR" dirty="0" smtClean="0"/>
              <a:t>lineares: Apresentação com</a:t>
            </a:r>
          </a:p>
          <a:p>
            <a:pPr lvl="1"/>
            <a:r>
              <a:rPr lang="pt-BR" dirty="0" smtClean="0"/>
              <a:t> Avanços manuais: palestras</a:t>
            </a:r>
          </a:p>
          <a:p>
            <a:pPr lvl="1"/>
            <a:r>
              <a:rPr lang="pt-BR" dirty="0" smtClean="0"/>
              <a:t>Avanços automáticos: feiras</a:t>
            </a:r>
          </a:p>
          <a:p>
            <a:pPr lvl="1"/>
            <a:r>
              <a:rPr lang="pt-BR" dirty="0" smtClean="0"/>
              <a:t>Exemplos: MS </a:t>
            </a:r>
            <a:r>
              <a:rPr lang="pt-BR" dirty="0" err="1" smtClean="0"/>
              <a:t>Powerpoint</a:t>
            </a:r>
            <a:r>
              <a:rPr lang="pt-BR" dirty="0" smtClean="0"/>
              <a:t>, Adobe Acrobat</a:t>
            </a:r>
          </a:p>
          <a:p>
            <a:pPr lvl="2"/>
            <a:r>
              <a:rPr lang="pt-BR" dirty="0" smtClean="0"/>
              <a:t>Objetos com tecnologia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</a:t>
            </a:r>
            <a:r>
              <a:rPr lang="pt-BR" dirty="0" smtClean="0"/>
              <a:t> (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dirty="0" err="1"/>
              <a:t>bject</a:t>
            </a:r>
            <a:r>
              <a:rPr lang="pt-BR" dirty="0"/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dirty="0" err="1"/>
              <a:t>inking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dirty="0" err="1"/>
              <a:t>mbedding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Editados in loco pela invocação da ferramenta que os criou</a:t>
            </a:r>
          </a:p>
          <a:p>
            <a:pPr lvl="2"/>
            <a:r>
              <a:rPr lang="pt-BR" dirty="0" smtClean="0"/>
              <a:t>Objetos simples e objetos complexos</a:t>
            </a:r>
            <a:endParaRPr lang="pt-BR" dirty="0"/>
          </a:p>
          <a:p>
            <a:r>
              <a:rPr lang="pt-BR" dirty="0"/>
              <a:t>Autoria de títulos Hipermídia</a:t>
            </a:r>
          </a:p>
          <a:p>
            <a:endParaRPr lang="pt-BR" dirty="0"/>
          </a:p>
        </p:txBody>
      </p:sp>
      <p:pic>
        <p:nvPicPr>
          <p:cNvPr id="1026" name="Picture 2" descr="D:\ASCV-Icons\Microsoft\Office\MicrosoftPowerpoint 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435100"/>
            <a:ext cx="787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CV-Icons\Software\Adobe\Adobe-Acrobat-Reader-CS3-Overla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108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3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MS PowerPoint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título PowerPoint </a:t>
            </a:r>
          </a:p>
          <a:p>
            <a:pPr lvl="1"/>
            <a:r>
              <a:rPr lang="pt-BR" dirty="0" smtClean="0"/>
              <a:t>é organizado como um conjunto de slides</a:t>
            </a:r>
          </a:p>
          <a:p>
            <a:r>
              <a:rPr lang="pt-BR" dirty="0" smtClean="0"/>
              <a:t>Apresentação PowerPoint</a:t>
            </a:r>
          </a:p>
          <a:p>
            <a:pPr lvl="1"/>
            <a:r>
              <a:rPr lang="pt-BR" dirty="0" smtClean="0"/>
              <a:t>Controlada manualmente ou automatizada</a:t>
            </a:r>
          </a:p>
          <a:p>
            <a:r>
              <a:rPr lang="pt-BR" dirty="0" smtClean="0"/>
              <a:t>Avanço automático</a:t>
            </a:r>
          </a:p>
          <a:p>
            <a:pPr lvl="1"/>
            <a:r>
              <a:rPr lang="pt-BR" dirty="0" smtClean="0"/>
              <a:t>Intervalos de tempo</a:t>
            </a:r>
          </a:p>
          <a:p>
            <a:pPr lvl="1"/>
            <a:r>
              <a:rPr lang="pt-BR" dirty="0" smtClean="0"/>
              <a:t>Métodos de transição entre slides</a:t>
            </a:r>
          </a:p>
          <a:p>
            <a:r>
              <a:rPr lang="pt-BR" dirty="0" smtClean="0"/>
              <a:t>Material gráfico</a:t>
            </a:r>
          </a:p>
          <a:p>
            <a:pPr lvl="1"/>
            <a:r>
              <a:rPr lang="pt-BR" dirty="0" smtClean="0"/>
              <a:t>Editor gráfico interno</a:t>
            </a:r>
          </a:p>
          <a:p>
            <a:pPr lvl="1"/>
            <a:r>
              <a:rPr lang="pt-BR" dirty="0" smtClean="0"/>
              <a:t>Aplicativos gráficos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02" y="3843338"/>
            <a:ext cx="2362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MS PowerPoint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16" y="985068"/>
            <a:ext cx="6175956" cy="57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MS PowerPoint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835348"/>
            <a:ext cx="7070501" cy="59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B6B-99FB-4EBB-8F7A-377563AD3AF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2557</Words>
  <Application>Microsoft Office PowerPoint</Application>
  <PresentationFormat>Apresentação na tela (4:3)</PresentationFormat>
  <Paragraphs>321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Autoria</vt:lpstr>
      <vt:lpstr>Autoria</vt:lpstr>
      <vt:lpstr>Aplicativos fechados</vt:lpstr>
      <vt:lpstr>Linguagens de Programação</vt:lpstr>
      <vt:lpstr>Ferramentas de autoria</vt:lpstr>
      <vt:lpstr>Autoria de Títulos</vt:lpstr>
      <vt:lpstr>MS PowerPoint</vt:lpstr>
      <vt:lpstr>MS PowerPoint</vt:lpstr>
      <vt:lpstr>MS PowerPoint</vt:lpstr>
      <vt:lpstr>MS PowerPoint</vt:lpstr>
      <vt:lpstr>Open Office - Impress</vt:lpstr>
      <vt:lpstr>Open Office - Impress</vt:lpstr>
      <vt:lpstr>Open Office - Impress</vt:lpstr>
      <vt:lpstr>Formato de arquivos</vt:lpstr>
      <vt:lpstr>Autoria de Títulos Hipermídia</vt:lpstr>
      <vt:lpstr>Autoria de Títulos Hipermídia</vt:lpstr>
      <vt:lpstr>Autoria de Títulos Hipermídia</vt:lpstr>
      <vt:lpstr>Autoria de Títulos Hipermídia</vt:lpstr>
      <vt:lpstr>Autoria de Títulos Hipermídia</vt:lpstr>
      <vt:lpstr>Autoria de Títulos Hipermídia</vt:lpstr>
      <vt:lpstr>Apresentação do PowerPoint</vt:lpstr>
      <vt:lpstr>Sítio WWW</vt:lpstr>
      <vt:lpstr>Sítio WWW</vt:lpstr>
      <vt:lpstr>Sítio WWW</vt:lpstr>
      <vt:lpstr>Sítios: Estáticos e Dinâmicos</vt:lpstr>
      <vt:lpstr>Tipos de sítios</vt:lpstr>
      <vt:lpstr>Tipos de sítios</vt:lpstr>
      <vt:lpstr>Servidor Web</vt:lpstr>
      <vt:lpstr>Servidor Web</vt:lpstr>
      <vt:lpstr>Sítios Estáticos</vt:lpstr>
      <vt:lpstr>Sítios Estáticos</vt:lpstr>
      <vt:lpstr>Sítios Estáticos</vt:lpstr>
      <vt:lpstr>Autoria de Aplicativos</vt:lpstr>
      <vt:lpstr>Autoria de Aplicativos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Ausberto S. Castro V</dc:creator>
  <cp:lastModifiedBy>Druc</cp:lastModifiedBy>
  <cp:revision>114</cp:revision>
  <dcterms:created xsi:type="dcterms:W3CDTF">2011-08-26T17:15:05Z</dcterms:created>
  <dcterms:modified xsi:type="dcterms:W3CDTF">2012-08-16T20:12:46Z</dcterms:modified>
</cp:coreProperties>
</file>