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71" r:id="rId6"/>
    <p:sldId id="272" r:id="rId7"/>
    <p:sldId id="268" r:id="rId8"/>
    <p:sldId id="269" r:id="rId9"/>
    <p:sldId id="270" r:id="rId10"/>
    <p:sldId id="266" r:id="rId11"/>
    <p:sldId id="273" r:id="rId12"/>
    <p:sldId id="277" r:id="rId13"/>
    <p:sldId id="278" r:id="rId14"/>
    <p:sldId id="274" r:id="rId15"/>
    <p:sldId id="275" r:id="rId16"/>
    <p:sldId id="276" r:id="rId17"/>
    <p:sldId id="267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D56DFA-34D2-433A-BC06-369D1F8CB76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81EE-5BA6-4D19-AA7B-2121BFDC6B0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B08A-32CC-4787-BAB8-FBEFABC29B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964E-982C-42BB-A88B-13373AA0723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612C1-2A1C-4563-9C33-3846F9E47B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3505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05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0685-156D-47C3-8EB9-F82534B1457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FA040-198A-4134-9428-75AD11A49B3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1E5D-3A44-4494-B111-DDC8FE091F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2284E-CF5C-4614-A6C2-CE6C0F41D4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34A17-0F08-494D-A51A-0E437964380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00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7A62-B658-4E19-BB16-08B07BC996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0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0510"/>
            <a:ext cx="82809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600" y="836712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5656" y="6453336"/>
            <a:ext cx="6912768" cy="2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0432" y="6381328"/>
            <a:ext cx="573832" cy="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87CBD45-8290-42A5-A0E6-7BF23D469104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7" name="Picture 6" descr="D:\ASCV-Icons\Format Files\TXTFil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" y="1412776"/>
            <a:ext cx="748065" cy="7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ASCV-Icons\Multimidia\Golden\dvd_disc_256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" y="4932594"/>
            <a:ext cx="743042" cy="74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ASCV-Icons\Multimidia\film.gi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" y="4189644"/>
            <a:ext cx="7048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ASCV-Icons\Multimidia\26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" y="2420888"/>
            <a:ext cx="696417" cy="6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ASCV-Icons\Music\my music128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" y="3284984"/>
            <a:ext cx="753615" cy="7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9"/>
        </a:buBlip>
        <a:defRPr sz="32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v"/>
        <a:defRPr sz="2800" b="1">
          <a:solidFill>
            <a:schemeClr val="accent1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accent6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 Multimídia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Plataforma de entrega</a:t>
            </a:r>
          </a:p>
          <a:p>
            <a:pPr lvl="1"/>
            <a:r>
              <a:rPr lang="pt-BR" dirty="0" smtClean="0"/>
              <a:t>É a estação do usuário final, onde será executado o produto multimídia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Plataforma de desenvolvimento</a:t>
            </a:r>
          </a:p>
          <a:p>
            <a:pPr lvl="1"/>
            <a:r>
              <a:rPr lang="pt-BR" dirty="0" smtClean="0"/>
              <a:t>É a estação do desenvolvedor, utilizada para a criação dos títulos e aplicativos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2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Ambientes Macintosh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Características:</a:t>
            </a:r>
          </a:p>
          <a:p>
            <a:pPr lvl="1" algn="just"/>
            <a:r>
              <a:rPr lang="pt-BR" dirty="0" smtClean="0"/>
              <a:t>Pouca </a:t>
            </a:r>
            <a:r>
              <a:rPr lang="pt-BR" dirty="0"/>
              <a:t>difusão no Brasil.</a:t>
            </a:r>
          </a:p>
          <a:p>
            <a:pPr lvl="1" algn="just"/>
            <a:r>
              <a:rPr lang="pt-BR" dirty="0" smtClean="0"/>
              <a:t>Rica </a:t>
            </a:r>
            <a:r>
              <a:rPr lang="pt-BR" dirty="0"/>
              <a:t>em aplicativos multimídia;</a:t>
            </a:r>
          </a:p>
          <a:p>
            <a:pPr lvl="1" algn="just"/>
            <a:r>
              <a:rPr lang="pt-BR" dirty="0" smtClean="0"/>
              <a:t>Mais </a:t>
            </a:r>
            <a:r>
              <a:rPr lang="pt-BR" dirty="0"/>
              <a:t>fácil de usar que família Windows:</a:t>
            </a:r>
          </a:p>
          <a:p>
            <a:pPr lvl="2" algn="just"/>
            <a:r>
              <a:rPr lang="pt-BR" dirty="0"/>
              <a:t>arquitetura bem menos aberta </a:t>
            </a:r>
          </a:p>
          <a:p>
            <a:pPr lvl="2" algn="just"/>
            <a:r>
              <a:rPr lang="pt-BR" dirty="0"/>
              <a:t>vantagem para usuários não especializados, na medida em que os sistemas tendem a ser oferecidos com grau de integração maior;</a:t>
            </a:r>
          </a:p>
          <a:p>
            <a:pPr lvl="1" algn="just"/>
            <a:r>
              <a:rPr lang="pt-BR" dirty="0" smtClean="0"/>
              <a:t>Forte </a:t>
            </a:r>
            <a:r>
              <a:rPr lang="pt-BR" dirty="0"/>
              <a:t>nas áreas de </a:t>
            </a:r>
            <a:r>
              <a:rPr lang="pt-BR" dirty="0" smtClean="0"/>
              <a:t>som</a:t>
            </a:r>
          </a:p>
          <a:p>
            <a:pPr lvl="1" algn="just"/>
            <a:r>
              <a:rPr lang="pt-BR" dirty="0" smtClean="0"/>
              <a:t>Sistema  Mac OS X</a:t>
            </a:r>
          </a:p>
          <a:p>
            <a:pPr lvl="1" algn="just"/>
            <a:r>
              <a:rPr lang="pt-BR" dirty="0" smtClean="0"/>
              <a:t>Produtos multimídia: iPhone, iPod, </a:t>
            </a:r>
            <a:r>
              <a:rPr lang="pt-BR" dirty="0" err="1" smtClean="0"/>
              <a:t>iPad</a:t>
            </a:r>
            <a:r>
              <a:rPr lang="pt-BR" dirty="0" smtClean="0"/>
              <a:t>, </a:t>
            </a:r>
            <a:r>
              <a:rPr lang="pt-BR" dirty="0" err="1" smtClean="0"/>
              <a:t>iTunes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Picture 4" descr="D:\ASCV-Icons\Mac\Apple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1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Ambientes Macintosh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237" r="4509" b="6716"/>
          <a:stretch/>
        </p:blipFill>
        <p:spPr bwMode="auto">
          <a:xfrm>
            <a:off x="1320800" y="1968500"/>
            <a:ext cx="7283608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30384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D:\ASCV-Icons\Mac\App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1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Ambientes Macintosh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53054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1" y="3284984"/>
            <a:ext cx="4883168" cy="295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D:\ASCV-UNINOVE\Sistemas Multimidia\ipad-thumb-350x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52" y="3284984"/>
            <a:ext cx="4120652" cy="21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30874" y="134076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iPhone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42597" y="2816299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iPad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39522" y="601364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iPod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D:\ASCV-Icons\Mac\Apple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1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Ambientes Macintosh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4762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648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ASCV-Icons\Mac\Apple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16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953870" y="1412776"/>
            <a:ext cx="104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iTunes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Arquitetura Multimídia Windows</a:t>
            </a:r>
            <a:endParaRPr lang="pt-BR" sz="4000" dirty="0"/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1511574" y="908720"/>
            <a:ext cx="1944216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Título multimídia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6310182" y="908720"/>
            <a:ext cx="1944216" cy="86409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Aplicativo multimídia</a:t>
            </a: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6310182" y="1988344"/>
            <a:ext cx="1944216" cy="864096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Bibliotecas do ambiente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773128" y="3501008"/>
            <a:ext cx="1944216" cy="864096"/>
          </a:xfrm>
          <a:prstGeom prst="roundRect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Serviços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de multimídia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3773128" y="4653136"/>
            <a:ext cx="1944216" cy="864096"/>
          </a:xfrm>
          <a:prstGeom prst="roundRect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Controladores</a:t>
            </a: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3773128" y="5805264"/>
            <a:ext cx="1944216" cy="864096"/>
          </a:xfrm>
          <a:prstGeom prst="roundRect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Dispositivos de </a:t>
            </a:r>
            <a:r>
              <a:rPr lang="pt-BR" sz="2000" b="1" dirty="0" smtClean="0"/>
              <a:t>multimídia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1511574" y="1988344"/>
            <a:ext cx="1944216" cy="86409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Ambiente de execução</a:t>
            </a:r>
          </a:p>
        </p:txBody>
      </p:sp>
      <p:cxnSp>
        <p:nvCxnSpPr>
          <p:cNvPr id="19" name="Conector de seta reta 18"/>
          <p:cNvCxnSpPr>
            <a:endCxn id="12" idx="0"/>
          </p:cNvCxnSpPr>
          <p:nvPr/>
        </p:nvCxnSpPr>
        <p:spPr bwMode="auto">
          <a:xfrm>
            <a:off x="4745236" y="4365104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ector de seta reta 20"/>
          <p:cNvCxnSpPr>
            <a:stCxn id="12" idx="2"/>
          </p:cNvCxnSpPr>
          <p:nvPr/>
        </p:nvCxnSpPr>
        <p:spPr bwMode="auto">
          <a:xfrm flipH="1">
            <a:off x="4741168" y="5517232"/>
            <a:ext cx="406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ector de seta reta 22"/>
          <p:cNvCxnSpPr>
            <a:stCxn id="8" idx="2"/>
            <a:endCxn id="14" idx="0"/>
          </p:cNvCxnSpPr>
          <p:nvPr/>
        </p:nvCxnSpPr>
        <p:spPr bwMode="auto">
          <a:xfrm>
            <a:off x="2483682" y="1772816"/>
            <a:ext cx="0" cy="2155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de seta reta 24"/>
          <p:cNvCxnSpPr>
            <a:stCxn id="9" idx="2"/>
            <a:endCxn id="10" idx="0"/>
          </p:cNvCxnSpPr>
          <p:nvPr/>
        </p:nvCxnSpPr>
        <p:spPr bwMode="auto">
          <a:xfrm>
            <a:off x="7282290" y="1772816"/>
            <a:ext cx="0" cy="2155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ector angulado 26"/>
          <p:cNvCxnSpPr>
            <a:stCxn id="10" idx="2"/>
            <a:endCxn id="11" idx="0"/>
          </p:cNvCxnSpPr>
          <p:nvPr/>
        </p:nvCxnSpPr>
        <p:spPr bwMode="auto">
          <a:xfrm rot="5400000">
            <a:off x="5689479" y="1908197"/>
            <a:ext cx="648568" cy="253705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 angulado 28"/>
          <p:cNvCxnSpPr>
            <a:stCxn id="14" idx="2"/>
            <a:endCxn id="11" idx="0"/>
          </p:cNvCxnSpPr>
          <p:nvPr/>
        </p:nvCxnSpPr>
        <p:spPr bwMode="auto">
          <a:xfrm rot="16200000" flipH="1">
            <a:off x="3290175" y="2045947"/>
            <a:ext cx="648568" cy="2261554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CaixaDeTexto 29"/>
          <p:cNvSpPr txBox="1"/>
          <p:nvPr/>
        </p:nvSpPr>
        <p:spPr>
          <a:xfrm>
            <a:off x="5812002" y="3895053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API </a:t>
            </a:r>
          </a:p>
          <a:p>
            <a:pPr algn="ctr"/>
            <a:r>
              <a:rPr lang="pt-B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Programming</a:t>
            </a:r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Interface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D:\ASCV-UNINOVE\Sistemas Multimidia\nvidia_GeForce_205-thumb-450x2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36" y="5517232"/>
            <a:ext cx="1870605" cy="11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Arquitetura Multimídia Windows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Interfaces de Programação de Aplicativos multimídia do Windows - </a:t>
            </a:r>
            <a:r>
              <a:rPr lang="pt-BR" dirty="0">
                <a:solidFill>
                  <a:srgbClr val="FF3399"/>
                </a:solidFill>
              </a:rPr>
              <a:t>16 bits</a:t>
            </a:r>
            <a:r>
              <a:rPr lang="pt-BR" dirty="0"/>
              <a:t>:</a:t>
            </a:r>
          </a:p>
          <a:p>
            <a:pPr lvl="1">
              <a:lnSpc>
                <a:spcPct val="90000"/>
              </a:lnSpc>
            </a:pPr>
            <a:endParaRPr lang="pt-BR" sz="1400" dirty="0"/>
          </a:p>
          <a:p>
            <a:pPr lvl="1">
              <a:lnSpc>
                <a:spcPct val="90000"/>
              </a:lnSpc>
            </a:pPr>
            <a:r>
              <a:rPr lang="pt-BR" i="1" dirty="0" err="1"/>
              <a:t>Graphics</a:t>
            </a:r>
            <a:r>
              <a:rPr lang="pt-BR" i="1" dirty="0"/>
              <a:t> </a:t>
            </a:r>
            <a:r>
              <a:rPr lang="pt-BR" i="1" dirty="0" err="1"/>
              <a:t>Device</a:t>
            </a:r>
            <a:r>
              <a:rPr lang="pt-BR" i="1" dirty="0"/>
              <a:t> Interface </a:t>
            </a:r>
            <a:r>
              <a:rPr lang="pt-BR" dirty="0"/>
              <a:t>(GDI) -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imagens estáticas e desenhos</a:t>
            </a:r>
            <a:r>
              <a:rPr lang="pt-BR" dirty="0" smtClean="0"/>
              <a:t>;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GDI+ no Windows XP</a:t>
            </a:r>
            <a:endParaRPr lang="pt-BR" dirty="0"/>
          </a:p>
          <a:p>
            <a:pPr lvl="2"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i="1" dirty="0"/>
              <a:t>Media </a:t>
            </a:r>
            <a:r>
              <a:rPr lang="pt-BR" i="1" dirty="0" err="1"/>
              <a:t>Control</a:t>
            </a:r>
            <a:r>
              <a:rPr lang="pt-BR" i="1" dirty="0"/>
              <a:t> Interface </a:t>
            </a:r>
            <a:r>
              <a:rPr lang="pt-BR" dirty="0"/>
              <a:t>(MCI) -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Conjunto numeroso de funções para reprodução e gravação de arquivos e controle de dispositivos</a:t>
            </a:r>
          </a:p>
          <a:p>
            <a:pPr lvl="2">
              <a:lnSpc>
                <a:spcPct val="90000"/>
              </a:lnSpc>
            </a:pPr>
            <a:r>
              <a:rPr lang="pt-BR" dirty="0" smtClean="0"/>
              <a:t>áudio </a:t>
            </a:r>
            <a:r>
              <a:rPr lang="pt-BR" dirty="0"/>
              <a:t>e vídeo digitais;</a:t>
            </a:r>
          </a:p>
          <a:p>
            <a:pPr lvl="2">
              <a:lnSpc>
                <a:spcPct val="90000"/>
              </a:lnSpc>
            </a:pPr>
            <a:r>
              <a:rPr lang="pt-BR" dirty="0"/>
              <a:t>controle de equipamento multimídia externo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78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0" dirty="0"/>
              <a:t>Arquitetura Multimídia Windows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Interfaces de Programação de Aplicativos multimídia do Windows - </a:t>
            </a:r>
            <a:r>
              <a:rPr lang="pt-BR" dirty="0">
                <a:solidFill>
                  <a:srgbClr val="FF3399"/>
                </a:solidFill>
              </a:rPr>
              <a:t>32 bits</a:t>
            </a:r>
            <a:r>
              <a:rPr lang="pt-BR" dirty="0"/>
              <a:t>:</a:t>
            </a:r>
          </a:p>
          <a:p>
            <a:pPr lvl="1"/>
            <a:endParaRPr lang="pt-BR" sz="1000" dirty="0"/>
          </a:p>
          <a:p>
            <a:pPr lvl="1"/>
            <a:r>
              <a:rPr lang="pt-BR" dirty="0" err="1"/>
              <a:t>OpenGL</a:t>
            </a:r>
            <a:r>
              <a:rPr lang="pt-BR" dirty="0"/>
              <a:t> (</a:t>
            </a:r>
            <a:r>
              <a:rPr lang="pt-BR" i="1" dirty="0"/>
              <a:t>Open </a:t>
            </a:r>
            <a:r>
              <a:rPr lang="pt-BR" i="1" dirty="0" err="1"/>
              <a:t>Graphics</a:t>
            </a:r>
            <a:r>
              <a:rPr lang="pt-BR" i="1" dirty="0"/>
              <a:t> Library</a:t>
            </a:r>
            <a:r>
              <a:rPr lang="pt-BR" dirty="0"/>
              <a:t>) -</a:t>
            </a:r>
          </a:p>
          <a:p>
            <a:pPr lvl="2"/>
            <a:r>
              <a:rPr lang="pt-BR" dirty="0"/>
              <a:t>pacote 3D avançado, derivado dos produtos da </a:t>
            </a:r>
            <a:r>
              <a:rPr lang="pt-BR" dirty="0" err="1"/>
              <a:t>Silicon</a:t>
            </a:r>
            <a:r>
              <a:rPr lang="pt-BR" dirty="0"/>
              <a:t> </a:t>
            </a:r>
            <a:r>
              <a:rPr lang="pt-BR" dirty="0" err="1"/>
              <a:t>Graphics</a:t>
            </a:r>
            <a:r>
              <a:rPr lang="pt-BR" dirty="0"/>
              <a:t>;</a:t>
            </a:r>
          </a:p>
          <a:p>
            <a:pPr lvl="2"/>
            <a:r>
              <a:rPr lang="pt-BR" dirty="0" err="1"/>
              <a:t>multiplataforma</a:t>
            </a:r>
            <a:endParaRPr lang="pt-BR" dirty="0"/>
          </a:p>
          <a:p>
            <a:pPr lvl="2"/>
            <a:r>
              <a:rPr lang="pt-BR" dirty="0"/>
              <a:t>CAD, realidade virtual, jogos para videogames</a:t>
            </a:r>
          </a:p>
          <a:p>
            <a:pPr lvl="1"/>
            <a:r>
              <a:rPr lang="pt-BR" dirty="0"/>
              <a:t>DirectX -</a:t>
            </a:r>
          </a:p>
          <a:p>
            <a:pPr lvl="2"/>
            <a:r>
              <a:rPr lang="pt-BR" dirty="0"/>
              <a:t>interface para aplicações (conjunto de </a:t>
            </a:r>
            <a:r>
              <a:rPr lang="pt-BR" dirty="0" err="1"/>
              <a:t>APIs</a:t>
            </a:r>
            <a:r>
              <a:rPr lang="pt-BR" dirty="0"/>
              <a:t>) de tempo real como jogos tridimensionais e aplicações de realidade virtual.</a:t>
            </a:r>
          </a:p>
          <a:p>
            <a:endParaRPr lang="pt-B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33256"/>
            <a:ext cx="2095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73700"/>
            <a:ext cx="1072852" cy="10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Arquitetura Multimídia Windows</a:t>
            </a:r>
            <a:endParaRPr lang="pt-B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60748"/>
            <a:ext cx="521604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de Plataformas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sz="2400" dirty="0" smtClean="0"/>
              <a:t>Processador rápido (Intel i7)</a:t>
            </a:r>
            <a:endParaRPr lang="pt-BR" sz="2400" dirty="0"/>
          </a:p>
          <a:p>
            <a:pPr lvl="1"/>
            <a:r>
              <a:rPr lang="pt-BR" sz="2400" dirty="0" smtClean="0"/>
              <a:t>Grande </a:t>
            </a:r>
            <a:r>
              <a:rPr lang="pt-BR" sz="2400" dirty="0"/>
              <a:t>quantidade de </a:t>
            </a:r>
            <a:r>
              <a:rPr lang="pt-BR" sz="2400" dirty="0" smtClean="0"/>
              <a:t>RAM (8GB)</a:t>
            </a:r>
            <a:endParaRPr lang="pt-BR" sz="2400" dirty="0"/>
          </a:p>
          <a:p>
            <a:pPr lvl="1"/>
            <a:r>
              <a:rPr lang="pt-BR" sz="2400" dirty="0" smtClean="0"/>
              <a:t>HD </a:t>
            </a:r>
            <a:r>
              <a:rPr lang="pt-BR" sz="2400" dirty="0"/>
              <a:t>rápido e de alta </a:t>
            </a:r>
            <a:r>
              <a:rPr lang="pt-BR" sz="2400" dirty="0" smtClean="0"/>
              <a:t>capacidade (</a:t>
            </a:r>
            <a:r>
              <a:rPr lang="pt-BR" sz="2400" dirty="0" err="1" smtClean="0"/>
              <a:t>Terabytes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r>
              <a:rPr lang="pt-BR" sz="2400" dirty="0"/>
              <a:t>CD-ROM </a:t>
            </a:r>
            <a:r>
              <a:rPr lang="pt-BR" sz="2400" dirty="0" smtClean="0"/>
              <a:t>rápido</a:t>
            </a:r>
            <a:endParaRPr lang="pt-BR" sz="2400" dirty="0"/>
          </a:p>
          <a:p>
            <a:pPr lvl="1"/>
            <a:r>
              <a:rPr lang="pt-BR" sz="2400" dirty="0"/>
              <a:t>placa de som </a:t>
            </a:r>
            <a:r>
              <a:rPr lang="pt-BR" sz="2400" dirty="0" smtClean="0"/>
              <a:t>profissional</a:t>
            </a:r>
            <a:endParaRPr lang="pt-BR" sz="2400" dirty="0"/>
          </a:p>
          <a:p>
            <a:pPr lvl="1"/>
            <a:r>
              <a:rPr lang="pt-BR" sz="2400" dirty="0"/>
              <a:t>monitor de pelo menos 17</a:t>
            </a:r>
            <a:r>
              <a:rPr lang="pt-BR" sz="2400" dirty="0" smtClean="0"/>
              <a:t>”</a:t>
            </a:r>
            <a:endParaRPr lang="pt-BR" sz="2400" dirty="0"/>
          </a:p>
          <a:p>
            <a:pPr lvl="1"/>
            <a:r>
              <a:rPr lang="pt-BR" sz="2400" dirty="0"/>
              <a:t>Adaptador gráfico na resolução de 1024  </a:t>
            </a:r>
            <a:r>
              <a:rPr lang="pt-BR" sz="2400" dirty="0">
                <a:latin typeface="Arial" charset="0"/>
              </a:rPr>
              <a:t>× </a:t>
            </a:r>
            <a:r>
              <a:rPr lang="pt-BR" sz="2400" dirty="0"/>
              <a:t>768</a:t>
            </a:r>
          </a:p>
          <a:p>
            <a:pPr lvl="1"/>
            <a:r>
              <a:rPr lang="pt-BR" sz="2400" dirty="0" smtClean="0"/>
              <a:t>Armazenamento:</a:t>
            </a:r>
          </a:p>
          <a:p>
            <a:pPr lvl="2"/>
            <a:r>
              <a:rPr lang="pt-BR" sz="2000" dirty="0" err="1" smtClean="0"/>
              <a:t>CD-ROMs</a:t>
            </a:r>
            <a:r>
              <a:rPr lang="pt-BR" sz="2000" dirty="0" smtClean="0"/>
              <a:t> (R/W), </a:t>
            </a:r>
            <a:endParaRPr lang="pt-BR" sz="2000" dirty="0"/>
          </a:p>
          <a:p>
            <a:pPr lvl="2"/>
            <a:r>
              <a:rPr lang="pt-BR" sz="2000" dirty="0" smtClean="0"/>
              <a:t>DVDs, </a:t>
            </a:r>
            <a:r>
              <a:rPr lang="pt-BR" sz="2000" dirty="0" err="1" smtClean="0"/>
              <a:t>MiniDVDs</a:t>
            </a:r>
            <a:r>
              <a:rPr lang="pt-BR" sz="2000" dirty="0" smtClean="0"/>
              <a:t>;</a:t>
            </a:r>
          </a:p>
          <a:p>
            <a:pPr lvl="2"/>
            <a:r>
              <a:rPr lang="pt-BR" sz="2000" dirty="0" err="1" smtClean="0"/>
              <a:t>BlueRay</a:t>
            </a:r>
            <a:endParaRPr lang="pt-BR" sz="2000" dirty="0"/>
          </a:p>
          <a:p>
            <a:pPr lvl="2"/>
            <a:r>
              <a:rPr lang="pt-BR" sz="2000" dirty="0"/>
              <a:t>Fitas;</a:t>
            </a:r>
          </a:p>
          <a:p>
            <a:pPr lvl="2"/>
            <a:r>
              <a:rPr lang="pt-BR" sz="2000" dirty="0"/>
              <a:t>Pen Drive</a:t>
            </a:r>
            <a:r>
              <a:rPr lang="pt-BR" sz="2000" dirty="0" smtClean="0"/>
              <a:t>;</a:t>
            </a:r>
            <a:endParaRPr lang="pt-BR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82413" cy="25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6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 de Desenvolvimento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Classes:</a:t>
            </a:r>
          </a:p>
          <a:p>
            <a:pPr lvl="1"/>
            <a:r>
              <a:rPr lang="pt-BR" dirty="0" smtClean="0"/>
              <a:t>De Autoria: </a:t>
            </a:r>
          </a:p>
          <a:p>
            <a:pPr lvl="2"/>
            <a:r>
              <a:rPr lang="pt-BR" dirty="0" smtClean="0"/>
              <a:t>programação e integração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 Criação do material: </a:t>
            </a:r>
          </a:p>
          <a:p>
            <a:pPr lvl="2"/>
            <a:r>
              <a:rPr lang="pt-BR" dirty="0" smtClean="0"/>
              <a:t>criação a partir de material convencional ou por síntese digital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Famílias de Plataformas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Plataformas agrupadas de acordo com o ambiente (sistema) operacional</a:t>
            </a:r>
          </a:p>
          <a:p>
            <a:pPr lvl="1"/>
            <a:r>
              <a:rPr lang="pt-BR" dirty="0" smtClean="0"/>
              <a:t>Baseadas em MS Windows</a:t>
            </a:r>
          </a:p>
          <a:p>
            <a:pPr lvl="1"/>
            <a:r>
              <a:rPr lang="pt-BR" dirty="0" smtClean="0"/>
              <a:t>Baseadas em Unix (e Linux)</a:t>
            </a:r>
          </a:p>
          <a:p>
            <a:pPr lvl="1"/>
            <a:r>
              <a:rPr lang="pt-BR" dirty="0" smtClean="0"/>
              <a:t>Baseadas na família Macintosh (Mac OS X)</a:t>
            </a:r>
            <a:endParaRPr lang="pt-BR" dirty="0"/>
          </a:p>
        </p:txBody>
      </p:sp>
      <p:pic>
        <p:nvPicPr>
          <p:cNvPr id="1026" name="Picture 2" descr="D:\ASCV-Icons\Linux\Lin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02" y="455110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SCV-Icons\Microsoft\Windows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52" y="455110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SCV-Icons\Mac\Apple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52" y="455110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ambiente MS Windows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Características:</a:t>
            </a:r>
          </a:p>
          <a:p>
            <a:pPr lvl="1" algn="just"/>
            <a:r>
              <a:rPr lang="pt-BR" dirty="0" smtClean="0"/>
              <a:t>De grande </a:t>
            </a:r>
            <a:r>
              <a:rPr lang="pt-BR" dirty="0"/>
              <a:t>difusão no Brasil e no mundo;</a:t>
            </a:r>
          </a:p>
          <a:p>
            <a:pPr lvl="1" algn="just"/>
            <a:r>
              <a:rPr lang="pt-BR" dirty="0" smtClean="0"/>
              <a:t>Versões:</a:t>
            </a:r>
            <a:endParaRPr lang="pt-BR" dirty="0"/>
          </a:p>
          <a:p>
            <a:pPr lvl="2" algn="just"/>
            <a:r>
              <a:rPr lang="pt-BR" dirty="0" smtClean="0"/>
              <a:t>Windows 3.0 e 3.1</a:t>
            </a:r>
          </a:p>
          <a:p>
            <a:pPr lvl="2" algn="just"/>
            <a:r>
              <a:rPr lang="pt-BR" dirty="0" smtClean="0"/>
              <a:t>Windows </a:t>
            </a:r>
            <a:r>
              <a:rPr lang="pt-BR" dirty="0"/>
              <a:t>95, Windows 98, </a:t>
            </a:r>
            <a:r>
              <a:rPr lang="pt-BR" dirty="0" smtClean="0"/>
              <a:t>Windows </a:t>
            </a:r>
            <a:r>
              <a:rPr lang="pt-BR" dirty="0"/>
              <a:t>ME, Windows XP, Windows </a:t>
            </a:r>
            <a:r>
              <a:rPr lang="pt-BR" dirty="0" smtClean="0"/>
              <a:t>Vista, Windows 7;</a:t>
            </a:r>
          </a:p>
          <a:p>
            <a:pPr lvl="2" algn="just"/>
            <a:r>
              <a:rPr lang="pt-BR" dirty="0" smtClean="0"/>
              <a:t>Windows NT, Windows 2000, </a:t>
            </a:r>
            <a:endParaRPr lang="pt-BR" dirty="0"/>
          </a:p>
          <a:p>
            <a:pPr lvl="1" algn="just"/>
            <a:r>
              <a:rPr lang="pt-BR" dirty="0" smtClean="0"/>
              <a:t>Ferramentas de </a:t>
            </a:r>
            <a:r>
              <a:rPr lang="pt-BR" dirty="0"/>
              <a:t>desenvolvimento relativamente baratas</a:t>
            </a:r>
          </a:p>
          <a:p>
            <a:endParaRPr lang="pt-BR" dirty="0"/>
          </a:p>
        </p:txBody>
      </p:sp>
      <p:pic>
        <p:nvPicPr>
          <p:cNvPr id="4" name="Picture 3" descr="D:\ASCV-Icons\Microsoft\Windows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52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ambiente MS Windows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228561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ASCV-Icons\Microsoft\Windows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52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" y="1051867"/>
            <a:ext cx="3688199" cy="230512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82" y="1025723"/>
            <a:ext cx="3725532" cy="23312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3" y="3614812"/>
            <a:ext cx="3096344" cy="23222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10" y="3667844"/>
            <a:ext cx="2261237" cy="271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ambiente MS Windows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900805"/>
            <a:ext cx="1848755" cy="225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D:\ASCV-Icons\Microsoft\Windows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52" y="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0" y="908720"/>
            <a:ext cx="2004516" cy="22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21172"/>
            <a:ext cx="1788962" cy="223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891332"/>
            <a:ext cx="1854866" cy="22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44193"/>
            <a:ext cx="2390775" cy="1914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D:\ASCV-UNINOVE\Sistemas Multimidia\Windows_Vista_98_boot_logo (Small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91" y="3544193"/>
            <a:ext cx="2591805" cy="1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10" y="3566269"/>
            <a:ext cx="2647124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10" y="5589240"/>
            <a:ext cx="1921396" cy="108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Padrões: </a:t>
            </a:r>
            <a:r>
              <a:rPr lang="pt-BR" dirty="0" smtClean="0"/>
              <a:t>MPC-1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03648" y="1052736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MPC-1: Primeiro padrão, 1991</a:t>
            </a:r>
            <a:endParaRPr lang="pt-BR" dirty="0">
              <a:solidFill>
                <a:srgbClr val="FFC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CPU 16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MHz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386SX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2 MB 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30 MB hard disk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Placa de vídeo VGA 256-color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640×480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Drive CD-ROM (1x, uma velocidade) usando no máximo 40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CPU para leitura, com menos de  1 seg. de tempo de busca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Placa de som -  saída 22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kHz, 8-bit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sound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entrada 11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kHz, 8-bit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sound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Windows 3.0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com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Multimedia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Extensions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Padrões: </a:t>
            </a:r>
            <a:r>
              <a:rPr lang="pt-BR" dirty="0" smtClean="0"/>
              <a:t>MPC-2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052736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MPC-2:  padrão de 1993</a:t>
            </a:r>
            <a:endParaRPr lang="pt-BR" dirty="0">
              <a:solidFill>
                <a:srgbClr val="FFC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CPU 25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MHz 4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86SX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4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MB 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160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MB hard disk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Placa de vídeo VGA 16-bit color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640×480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Drive CD-ROM (2x,  velocidade) usando no máximo 40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CPU para leitura, com menos de  400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mseg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 de tempo de busca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Placa de som -  saída 44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kHz,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16-bit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sound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qualidade  CD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Windows 3.0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 3.1 com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Multimedia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Extensions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4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Padrões: </a:t>
            </a:r>
            <a:r>
              <a:rPr lang="pt-BR" dirty="0" smtClean="0"/>
              <a:t>MPC-3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03648" y="1052736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MPC-3:  padrão de  1996</a:t>
            </a:r>
            <a:endParaRPr lang="pt-BR" dirty="0">
              <a:solidFill>
                <a:srgbClr val="FFC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CPU 75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MHz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Pentium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8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MB 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540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MB hard disk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Sistema de vídeo mostrando 352×240 a 30 frames por segundo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Vídeo playback (hardware ou software): MPEG-1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Drive CD-ROM (4x,  velocidade) usando no máximo 40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%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CPU para leitura, com menos de  250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mseg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 de tempo de busca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Placa de som -  saída 44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kHz,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16-bit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sound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qualidade  CD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Windows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3.11 e Windows 95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 Plataformas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 Plataformas</Template>
  <TotalTime>264</TotalTime>
  <Words>681</Words>
  <Application>Microsoft Office PowerPoint</Application>
  <PresentationFormat>Apresentação na tela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02 Plataformas</vt:lpstr>
      <vt:lpstr>Plataforma Multimídia</vt:lpstr>
      <vt:lpstr>Plataforma de Desenvolvimento</vt:lpstr>
      <vt:lpstr>Famílias de Plataformas</vt:lpstr>
      <vt:lpstr>O ambiente MS Windows</vt:lpstr>
      <vt:lpstr>O ambiente MS Windows</vt:lpstr>
      <vt:lpstr>O ambiente MS Windows</vt:lpstr>
      <vt:lpstr>Padrões: MPC-1</vt:lpstr>
      <vt:lpstr>Padrões: MPC-2</vt:lpstr>
      <vt:lpstr>Padrões: MPC-3</vt:lpstr>
      <vt:lpstr>Ambientes Macintosh</vt:lpstr>
      <vt:lpstr>Ambientes Macintosh</vt:lpstr>
      <vt:lpstr>Ambientes Macintosh</vt:lpstr>
      <vt:lpstr>Ambientes Macintosh</vt:lpstr>
      <vt:lpstr>Arquitetura Multimídia Windows</vt:lpstr>
      <vt:lpstr>Arquitetura Multimídia Windows</vt:lpstr>
      <vt:lpstr>Arquitetura Multimídia Windows</vt:lpstr>
      <vt:lpstr>Arquitetura Multimídia Windows</vt:lpstr>
      <vt:lpstr>Configuração de Plataformas</vt:lpstr>
    </vt:vector>
  </TitlesOfParts>
  <Manager>Gary White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PresentationPro Volume 2</dc:subject>
  <dc:creator>Ausberto S. Castro V</dc:creator>
  <dc:description>http://www.presentationpro.com</dc:description>
  <cp:lastModifiedBy>Druc</cp:lastModifiedBy>
  <cp:revision>49</cp:revision>
  <dcterms:created xsi:type="dcterms:W3CDTF">2011-08-23T17:44:28Z</dcterms:created>
  <dcterms:modified xsi:type="dcterms:W3CDTF">2012-08-09T20:00:47Z</dcterms:modified>
</cp:coreProperties>
</file>