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62" r:id="rId3"/>
    <p:sldId id="268" r:id="rId4"/>
    <p:sldId id="273" r:id="rId5"/>
    <p:sldId id="274" r:id="rId6"/>
    <p:sldId id="270" r:id="rId7"/>
    <p:sldId id="259" r:id="rId8"/>
    <p:sldId id="279" r:id="rId9"/>
    <p:sldId id="281" r:id="rId10"/>
    <p:sldId id="282" r:id="rId11"/>
    <p:sldId id="260" r:id="rId12"/>
    <p:sldId id="269" r:id="rId13"/>
    <p:sldId id="261" r:id="rId14"/>
    <p:sldId id="280" r:id="rId15"/>
    <p:sldId id="263" r:id="rId16"/>
    <p:sldId id="265" r:id="rId17"/>
    <p:sldId id="266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D60093"/>
    <a:srgbClr val="90FB25"/>
    <a:srgbClr val="EC205F"/>
    <a:srgbClr val="66FFFF"/>
    <a:srgbClr val="FF99FF"/>
    <a:srgbClr val="FFFF85"/>
    <a:srgbClr val="CCFFCC"/>
    <a:srgbClr val="F89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1CB9-D92F-471A-99AC-40ED9598F0DA}" type="datetimeFigureOut">
              <a:rPr lang="es-PE" smtClean="0"/>
              <a:pPr/>
              <a:t>01/02/2012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CBC38F-34C4-4155-B788-CDA1BBCCA99A}" type="slidenum">
              <a:rPr lang="es-PE" smtClean="0"/>
              <a:pPr/>
              <a:t>‹nº›</a:t>
            </a:fld>
            <a:endParaRPr lang="es-PE"/>
          </a:p>
        </p:txBody>
      </p:sp>
      <p:pic>
        <p:nvPicPr>
          <p:cNvPr id="11" name="Picture 8" descr="flame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1CB9-D92F-471A-99AC-40ED9598F0DA}" type="datetimeFigureOut">
              <a:rPr lang="es-PE" smtClean="0"/>
              <a:pPr/>
              <a:t>01/02/2012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1CB9-D92F-471A-99AC-40ED9598F0DA}" type="datetimeFigureOut">
              <a:rPr lang="es-PE" smtClean="0"/>
              <a:pPr/>
              <a:t>01/02/2012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1CB9-D92F-471A-99AC-40ED9598F0DA}" type="datetimeFigureOut">
              <a:rPr lang="es-PE" smtClean="0"/>
              <a:pPr/>
              <a:t>01/02/2012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2011 Prof. Ausberto S. Castro Vera - Introdução</a:t>
            </a: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1CB9-D92F-471A-99AC-40ED9598F0DA}" type="datetimeFigureOut">
              <a:rPr lang="es-PE" smtClean="0"/>
              <a:pPr/>
              <a:t>01/02/2012</a:t>
            </a:fld>
            <a:endParaRPr lang="es-P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1CB9-D92F-471A-99AC-40ED9598F0DA}" type="datetimeFigureOut">
              <a:rPr lang="es-PE" smtClean="0"/>
              <a:pPr/>
              <a:t>01/02/2012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1CB9-D92F-471A-99AC-40ED9598F0DA}" type="datetimeFigureOut">
              <a:rPr lang="es-PE" smtClean="0"/>
              <a:pPr/>
              <a:t>01/02/2012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1CB9-D92F-471A-99AC-40ED9598F0DA}" type="datetimeFigureOut">
              <a:rPr lang="es-PE" smtClean="0"/>
              <a:pPr/>
              <a:t>01/02/2012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1CB9-D92F-471A-99AC-40ED9598F0DA}" type="datetimeFigureOut">
              <a:rPr lang="es-PE" smtClean="0"/>
              <a:pPr/>
              <a:t>01/02/2012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1CB9-D92F-471A-99AC-40ED9598F0DA}" type="datetimeFigureOut">
              <a:rPr lang="es-PE" smtClean="0"/>
              <a:pPr/>
              <a:t>01/02/2012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1CB9-D92F-471A-99AC-40ED9598F0DA}" type="datetimeFigureOut">
              <a:rPr lang="es-PE" smtClean="0"/>
              <a:pPr/>
              <a:t>01/02/2012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CBC38F-34C4-4155-B788-CDA1BBCCA99A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5E41CB9-D92F-471A-99AC-40ED9598F0DA}" type="datetimeFigureOut">
              <a:rPr lang="es-PE" smtClean="0"/>
              <a:pPr/>
              <a:t>01/02/2012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4CBC38F-34C4-4155-B788-CDA1BBCCA99A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5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60066"/>
            <a:ext cx="5791200" cy="1371600"/>
          </a:xfrm>
        </p:spPr>
        <p:txBody>
          <a:bodyPr/>
          <a:lstStyle/>
          <a:p>
            <a:r>
              <a:rPr lang="pt-BR" dirty="0" smtClean="0"/>
              <a:t>Definição: mídia</a:t>
            </a:r>
            <a:endParaRPr lang="es-PE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829" y="2712720"/>
            <a:ext cx="8871045" cy="364363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t-BR" sz="2400" dirty="0" smtClean="0"/>
              <a:t>Meio de distribuir e representar informação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Inglês: </a:t>
            </a:r>
            <a:r>
              <a:rPr lang="pt-BR" sz="2400" dirty="0" err="1" smtClean="0"/>
              <a:t>Multimedia</a:t>
            </a:r>
            <a:endParaRPr lang="pt-BR" sz="2400" dirty="0" smtClean="0"/>
          </a:p>
          <a:p>
            <a:pPr lvl="2"/>
            <a:r>
              <a:rPr lang="pt-BR" sz="2000" dirty="0" smtClean="0"/>
              <a:t>Muitos meios</a:t>
            </a:r>
            <a:endParaRPr lang="pt-BR" sz="2000" dirty="0"/>
          </a:p>
          <a:p>
            <a:endParaRPr lang="pt-BR" sz="2800" dirty="0" smtClean="0"/>
          </a:p>
          <a:p>
            <a:endParaRPr lang="es-PE" sz="2800" dirty="0"/>
          </a:p>
        </p:txBody>
      </p:sp>
      <p:pic>
        <p:nvPicPr>
          <p:cNvPr id="2051" name="Picture 3" descr="D:\ASCV-Icons\Multimidia\Brillant_Multimedia\mpeg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326" y="4405168"/>
            <a:ext cx="1908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ASCV-Icons\Multimidia\Brillant_Multimedia\mp3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98" y="4405168"/>
            <a:ext cx="1908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ASCV-Icons\Format Files\JP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71" y="4405168"/>
            <a:ext cx="1908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ASCV-Icons\Format Files\TXTFi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44" y="4405168"/>
            <a:ext cx="1908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9555" y="1111534"/>
            <a:ext cx="825238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pt-BR" dirty="0" smtClean="0"/>
              <a:t>Mídia (português) = média (inglês) = </a:t>
            </a:r>
            <a:r>
              <a:rPr lang="pt-BR" dirty="0" err="1" smtClean="0"/>
              <a:t>medium</a:t>
            </a:r>
            <a:r>
              <a:rPr lang="pt-BR" dirty="0" smtClean="0"/>
              <a:t> (latim) = meio, centro</a:t>
            </a:r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158240" y="1737360"/>
            <a:ext cx="2042160" cy="5638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 Black" pitchFamily="34" charset="0"/>
              </a:rPr>
              <a:t>A</a:t>
            </a:r>
            <a:endParaRPr lang="pt-BR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433218" y="1737360"/>
            <a:ext cx="2042160" cy="5638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 Black" pitchFamily="34" charset="0"/>
              </a:rPr>
              <a:t>B</a:t>
            </a:r>
            <a:endParaRPr lang="pt-BR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Seta para a esquerda e para a direita 6"/>
          <p:cNvSpPr/>
          <p:nvPr/>
        </p:nvSpPr>
        <p:spPr>
          <a:xfrm>
            <a:off x="3276600" y="1684020"/>
            <a:ext cx="2110898" cy="670560"/>
          </a:xfrm>
          <a:prstGeom prst="leftRightArrow">
            <a:avLst>
              <a:gd name="adj1" fmla="val 72727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 Narrow" pitchFamily="34" charset="0"/>
              </a:rPr>
              <a:t>meio</a:t>
            </a:r>
            <a:endParaRPr lang="pt-BR" sz="3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Produtos </a:t>
            </a:r>
            <a:r>
              <a:rPr lang="pt-BR" dirty="0"/>
              <a:t>Multimídia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Título</a:t>
            </a:r>
          </a:p>
          <a:p>
            <a:pPr lvl="1"/>
            <a:r>
              <a:rPr lang="pt-BR" dirty="0" smtClean="0"/>
              <a:t>A apresentação da informação previamente armazenada predomina sobre o processamento</a:t>
            </a:r>
          </a:p>
          <a:p>
            <a:pPr lvl="2"/>
            <a:r>
              <a:rPr lang="pt-BR" dirty="0" smtClean="0"/>
              <a:t>Visualizadores, navegadores</a:t>
            </a:r>
            <a:endParaRPr lang="pt-BR" dirty="0"/>
          </a:p>
          <a:p>
            <a:r>
              <a:rPr lang="pt-BR" dirty="0" smtClean="0"/>
              <a:t>Aplicativo</a:t>
            </a:r>
          </a:p>
          <a:p>
            <a:pPr lvl="1"/>
            <a:r>
              <a:rPr lang="pt-BR" dirty="0" smtClean="0"/>
              <a:t>O processamento da informação é predominante</a:t>
            </a:r>
          </a:p>
          <a:p>
            <a:pPr lvl="2"/>
            <a:r>
              <a:rPr lang="pt-BR" dirty="0" smtClean="0"/>
              <a:t>Interface multimídia</a:t>
            </a:r>
          </a:p>
          <a:p>
            <a:pPr lvl="3"/>
            <a:r>
              <a:rPr lang="pt-BR" dirty="0" smtClean="0"/>
              <a:t>Interfaces, usabilidade</a:t>
            </a:r>
          </a:p>
          <a:p>
            <a:pPr lvl="2"/>
            <a:r>
              <a:rPr lang="pt-BR" dirty="0" smtClean="0"/>
              <a:t>Processamento multimídia</a:t>
            </a:r>
          </a:p>
          <a:p>
            <a:pPr lvl="3"/>
            <a:r>
              <a:rPr lang="pt-BR" dirty="0" smtClean="0"/>
              <a:t>Transformações, algoritmos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40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Percepção humana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Como percebemos a informação?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57200" y="1544638"/>
            <a:ext cx="6931742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336550" indent="-336550" algn="just">
              <a:lnSpc>
                <a:spcPct val="100000"/>
              </a:lnSpc>
              <a:spcBef>
                <a:spcPts val="350"/>
              </a:spcBef>
              <a:buClr>
                <a:srgbClr val="3333CC"/>
              </a:buClr>
              <a:buFont typeface="Verdana" pitchFamily="32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pt-BR" sz="2000" b="1" dirty="0" smtClean="0">
                <a:solidFill>
                  <a:srgbClr val="3333CC"/>
                </a:solidFill>
                <a:latin typeface="Times New Roman" pitchFamily="18" charset="0"/>
                <a:ea typeface="Lucida Sans Unicode" charset="0"/>
                <a:cs typeface="Times New Roman" pitchFamily="18" charset="0"/>
              </a:rPr>
              <a:t>Percepção: </a:t>
            </a:r>
            <a:r>
              <a:rPr lang="pt-BR" sz="2000" dirty="0" smtClean="0">
                <a:solidFill>
                  <a:srgbClr val="3333CC"/>
                </a:solidFill>
                <a:latin typeface="Times New Roman" pitchFamily="18" charset="0"/>
                <a:ea typeface="Lucida Sans Unicode" charset="0"/>
                <a:cs typeface="Times New Roman" pitchFamily="18" charset="0"/>
              </a:rPr>
              <a:t>É um processo direto que envolve a detecção de informação do ambiente e não requer quaisquer processos de construção ou elaboração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r="18404" b="50000"/>
          <a:stretch/>
        </p:blipFill>
        <p:spPr bwMode="auto">
          <a:xfrm>
            <a:off x="6119406" y="4125438"/>
            <a:ext cx="1224116" cy="985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893" y="5553259"/>
            <a:ext cx="1275312" cy="1116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8451"/>
            <a:ext cx="3952875" cy="39719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83" y="2498375"/>
            <a:ext cx="1462192" cy="1096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D:\ASCV-Icons\Anatomia\boca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33" y="3208012"/>
            <a:ext cx="1004083" cy="107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8151" y="5082084"/>
            <a:ext cx="1262731" cy="1262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7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Percepção humana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07547" y="4333600"/>
            <a:ext cx="157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latin typeface="Times New Roman" pitchFamily="18" charset="0"/>
                <a:cs typeface="Times New Roman" pitchFamily="18" charset="0"/>
              </a:rPr>
              <a:t>Mídias de </a:t>
            </a:r>
          </a:p>
          <a:p>
            <a:r>
              <a:rPr lang="pt-BR" b="1" i="1" dirty="0" smtClean="0">
                <a:latin typeface="Times New Roman" pitchFamily="18" charset="0"/>
                <a:cs typeface="Times New Roman" pitchFamily="18" charset="0"/>
              </a:rPr>
              <a:t>Percepção</a:t>
            </a:r>
            <a:endParaRPr lang="pt-B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13402" y="4346969"/>
            <a:ext cx="2251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latin typeface="Times New Roman" pitchFamily="18" charset="0"/>
                <a:cs typeface="Times New Roman" pitchFamily="18" charset="0"/>
              </a:rPr>
              <a:t>Mídias de Representação</a:t>
            </a:r>
            <a:endParaRPr lang="pt-BR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ASCV-PPTs\GUYS\GUYS-PNG\man 01 (Small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9" y="2357842"/>
            <a:ext cx="2142945" cy="281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 para a direita listrada 7"/>
          <p:cNvSpPr/>
          <p:nvPr/>
        </p:nvSpPr>
        <p:spPr>
          <a:xfrm>
            <a:off x="4079661" y="2807924"/>
            <a:ext cx="1361082" cy="1165013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D:\ASCV-Icons\Multimidia\VideoProduct\35mm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806" y="3017010"/>
            <a:ext cx="969297" cy="96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ASCV-Icons\Music\My Musi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184" y="2106707"/>
            <a:ext cx="910303" cy="91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ASCV-Icons\Format Files\TXTFi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422" y="3972937"/>
            <a:ext cx="748065" cy="74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ASCV-UNINOVE\Sistemas Multimidia\Icons\File Icons Vs3\JP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91" y="4707632"/>
            <a:ext cx="816327" cy="81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980566" y="5009428"/>
            <a:ext cx="5418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I N F O R M A Ç Õ E S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607804" y="2353600"/>
            <a:ext cx="1371600" cy="1980000"/>
          </a:xfrm>
          <a:prstGeom prst="rect">
            <a:avLst/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visão, </a:t>
            </a:r>
          </a:p>
          <a:p>
            <a:pPr algn="ctr"/>
            <a:r>
              <a:rPr lang="pt-BR" sz="1400" b="1" dirty="0"/>
              <a:t>audição, </a:t>
            </a:r>
          </a:p>
          <a:p>
            <a:pPr algn="ctr"/>
            <a:r>
              <a:rPr lang="pt-BR" sz="1400" b="1" dirty="0"/>
              <a:t>tato, </a:t>
            </a:r>
          </a:p>
          <a:p>
            <a:pPr algn="ctr"/>
            <a:r>
              <a:rPr lang="pt-BR" sz="1400" b="1" dirty="0"/>
              <a:t>olfato </a:t>
            </a:r>
          </a:p>
          <a:p>
            <a:pPr algn="ctr"/>
            <a:r>
              <a:rPr lang="pt-BR" sz="1400" b="1" dirty="0"/>
              <a:t>paladar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5553546" y="2353600"/>
            <a:ext cx="1371600" cy="1980000"/>
          </a:xfrm>
          <a:prstGeom prst="rect">
            <a:avLst/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Estruturas</a:t>
            </a:r>
          </a:p>
          <a:p>
            <a:pPr algn="ctr"/>
            <a:r>
              <a:rPr lang="pt-BR" sz="1400" b="1" dirty="0"/>
              <a:t>d</a:t>
            </a:r>
            <a:r>
              <a:rPr lang="pt-BR" sz="1400" b="1" dirty="0" smtClean="0"/>
              <a:t>e</a:t>
            </a:r>
          </a:p>
          <a:p>
            <a:pPr algn="ctr"/>
            <a:r>
              <a:rPr lang="pt-BR" sz="1400" b="1" dirty="0" smtClean="0"/>
              <a:t>Dados</a:t>
            </a:r>
          </a:p>
        </p:txBody>
      </p:sp>
    </p:spTree>
    <p:extLst>
      <p:ext uri="{BB962C8B-B14F-4D97-AF65-F5344CB8AC3E}">
        <p14:creationId xmlns:p14="http://schemas.microsoft.com/office/powerpoint/2010/main" val="29806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Sistema Multimídia</a:t>
            </a:r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94" y="1009934"/>
            <a:ext cx="4404380" cy="5729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12955" y="1407026"/>
            <a:ext cx="417653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 smtClean="0">
                <a:latin typeface="Times New Roman" pitchFamily="18" charset="0"/>
                <a:cs typeface="Times New Roman" pitchFamily="18" charset="0"/>
              </a:rPr>
              <a:t>Um sistema multimídia é um sistema capaz de processar dados e aplicações multimídia</a:t>
            </a:r>
          </a:p>
          <a:p>
            <a:endParaRPr lang="pt-B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b="1" i="1" dirty="0" smtClean="0">
                <a:latin typeface="Times New Roman" pitchFamily="18" charset="0"/>
                <a:cs typeface="Times New Roman" pitchFamily="18" charset="0"/>
              </a:rPr>
              <a:t>Um sistema multimídia é caracterizado  pelo processamento, armazenamento, geração, manipulação e tradução de informação multimídia.</a:t>
            </a:r>
          </a:p>
        </p:txBody>
      </p:sp>
    </p:spTree>
    <p:extLst>
      <p:ext uri="{BB962C8B-B14F-4D97-AF65-F5344CB8AC3E}">
        <p14:creationId xmlns:p14="http://schemas.microsoft.com/office/powerpoint/2010/main" val="111145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Sistema Multimídia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err="1" smtClean="0"/>
              <a:t>Standalone</a:t>
            </a:r>
            <a:r>
              <a:rPr lang="pt-BR" sz="2800" dirty="0" smtClean="0"/>
              <a:t> (local)</a:t>
            </a:r>
          </a:p>
          <a:p>
            <a:pPr lvl="1"/>
            <a:r>
              <a:rPr lang="pt-BR" sz="2400" dirty="0" smtClean="0"/>
              <a:t>Um computador, um usuário</a:t>
            </a:r>
          </a:p>
          <a:p>
            <a:pPr lvl="2"/>
            <a:r>
              <a:rPr lang="pt-BR" sz="2000" dirty="0" smtClean="0"/>
              <a:t>Armazenamento local</a:t>
            </a:r>
          </a:p>
          <a:p>
            <a:pPr lvl="2"/>
            <a:r>
              <a:rPr lang="pt-BR" sz="2000" dirty="0" smtClean="0"/>
              <a:t>Microfone, câmera</a:t>
            </a:r>
          </a:p>
          <a:p>
            <a:pPr lvl="2"/>
            <a:r>
              <a:rPr lang="pt-BR" sz="2000" dirty="0" smtClean="0"/>
              <a:t>Treinamento, autoria, educação pessoal</a:t>
            </a:r>
          </a:p>
          <a:p>
            <a:pPr marL="914400" lvl="2" indent="0">
              <a:buNone/>
            </a:pPr>
            <a:endParaRPr lang="pt-BR" sz="2000" dirty="0"/>
          </a:p>
          <a:p>
            <a:r>
              <a:rPr lang="pt-BR" sz="2800" dirty="0" smtClean="0"/>
              <a:t>Distribuído</a:t>
            </a:r>
          </a:p>
          <a:p>
            <a:pPr lvl="1"/>
            <a:r>
              <a:rPr lang="pt-BR" sz="2400" dirty="0" smtClean="0"/>
              <a:t>Rede de computadores, muitos usuários</a:t>
            </a:r>
          </a:p>
          <a:p>
            <a:pPr lvl="2"/>
            <a:r>
              <a:rPr lang="pt-BR" sz="2000" dirty="0" smtClean="0"/>
              <a:t>Armazenamento remoto</a:t>
            </a:r>
          </a:p>
          <a:p>
            <a:pPr lvl="2"/>
            <a:r>
              <a:rPr lang="pt-BR" sz="2000" dirty="0" smtClean="0"/>
              <a:t>Videoconferência, educação a distância</a:t>
            </a:r>
          </a:p>
          <a:p>
            <a:pPr lvl="1"/>
            <a:endParaRPr lang="pt-BR" sz="2400" dirty="0"/>
          </a:p>
        </p:txBody>
      </p:sp>
      <p:pic>
        <p:nvPicPr>
          <p:cNvPr id="4098" name="Picture 2" descr="D:\ASCV-Icons\Pessoa-User\aa-user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1009934"/>
            <a:ext cx="1719263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ASCV-Icons\Network\Net\Stay_connected_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115" y="4749006"/>
            <a:ext cx="2007394" cy="20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9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779" y="-533082"/>
            <a:ext cx="5791200" cy="1371600"/>
          </a:xfrm>
        </p:spPr>
        <p:txBody>
          <a:bodyPr/>
          <a:lstStyle/>
          <a:p>
            <a:r>
              <a:rPr lang="pt-BR" dirty="0" smtClean="0"/>
              <a:t>Três Processos</a:t>
            </a:r>
            <a:endParaRPr lang="pt-BR" dirty="0"/>
          </a:p>
        </p:txBody>
      </p:sp>
      <p:pic>
        <p:nvPicPr>
          <p:cNvPr id="1027" name="Picture 3" descr="D:\ASCV-Icons\Electric\Lampad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59" y="100993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ASCV-Icons\Database\Red\database 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59" y="2700488"/>
            <a:ext cx="1144639" cy="114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ASCV-Icons\Software\winzi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306" y="2581253"/>
            <a:ext cx="1315884" cy="131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ASCV-Icons\Database\data_transport256imp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5859" y="4316481"/>
            <a:ext cx="1469923" cy="146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55059" y="1327146"/>
            <a:ext cx="5545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Criação de conteúdo (autoria)</a:t>
            </a:r>
            <a:endParaRPr lang="pt-B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864758" y="2916029"/>
            <a:ext cx="5836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Armazenamento e Compressão</a:t>
            </a:r>
            <a:endParaRPr lang="pt-B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101948" y="4759055"/>
            <a:ext cx="237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Distribuição</a:t>
            </a:r>
            <a:endParaRPr lang="pt-B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83859" y="1869333"/>
            <a:ext cx="5107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latin typeface="Times New Roman" pitchFamily="18" charset="0"/>
                <a:cs typeface="Times New Roman" pitchFamily="18" charset="0"/>
              </a:rPr>
              <a:t>Digitalizar utilizando dispositivos</a:t>
            </a:r>
            <a:endParaRPr lang="pt-BR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87529" y="2244453"/>
            <a:ext cx="2294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Audio</a:t>
            </a:r>
            <a:r>
              <a:rPr lang="pt-B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imagem -vídeo</a:t>
            </a:r>
            <a:endParaRPr lang="pt-BR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713497" y="2244453"/>
            <a:ext cx="2117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Hardware + Software</a:t>
            </a:r>
            <a:endParaRPr lang="pt-BR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363260" y="3562360"/>
            <a:ext cx="5014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latin typeface="Times New Roman" pitchFamily="18" charset="0"/>
                <a:cs typeface="Times New Roman" pitchFamily="18" charset="0"/>
              </a:rPr>
              <a:t>Memória – Algoritmos - Padrões</a:t>
            </a:r>
            <a:endParaRPr lang="pt-BR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315147" y="5274071"/>
            <a:ext cx="21194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latin typeface="Times New Roman" pitchFamily="18" charset="0"/>
                <a:cs typeface="Times New Roman" pitchFamily="18" charset="0"/>
              </a:rPr>
              <a:t>Redes:</a:t>
            </a:r>
          </a:p>
          <a:p>
            <a:endParaRPr lang="pt-BR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b="1" i="1" dirty="0" smtClean="0">
                <a:latin typeface="Times New Roman" pitchFamily="18" charset="0"/>
                <a:cs typeface="Times New Roman" pitchFamily="18" charset="0"/>
              </a:rPr>
              <a:t>Plataformas:</a:t>
            </a:r>
            <a:endParaRPr lang="pt-BR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583859" y="5405386"/>
            <a:ext cx="3937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Computadores – Wireless – cabo - óticas</a:t>
            </a:r>
            <a:endParaRPr lang="pt-BR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335667" y="6157692"/>
            <a:ext cx="4530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TV – Computadores – PDAs – Celular - Internet</a:t>
            </a:r>
            <a:endParaRPr lang="pt-BR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Qualidades dos dados multimídia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sz="2400" dirty="0" smtClean="0"/>
              <a:t>Digital</a:t>
            </a:r>
          </a:p>
          <a:p>
            <a:pPr lvl="1"/>
            <a:r>
              <a:rPr lang="pt-BR" sz="2000" dirty="0" smtClean="0"/>
              <a:t>Representação em bits e bytes</a:t>
            </a:r>
          </a:p>
          <a:p>
            <a:pPr lvl="1"/>
            <a:endParaRPr lang="pt-BR" sz="2000" dirty="0"/>
          </a:p>
          <a:p>
            <a:r>
              <a:rPr lang="pt-BR" sz="2400" dirty="0" smtClean="0"/>
              <a:t>Volumosa</a:t>
            </a:r>
          </a:p>
          <a:p>
            <a:pPr lvl="1"/>
            <a:r>
              <a:rPr lang="pt-BR" sz="2000" dirty="0" smtClean="0"/>
              <a:t>Tamanho da combinação</a:t>
            </a:r>
          </a:p>
          <a:p>
            <a:pPr lvl="1"/>
            <a:r>
              <a:rPr lang="pt-BR" sz="2000" dirty="0" smtClean="0"/>
              <a:t>Armazenamento e transmissão: banda larga e algoritmos de compressão</a:t>
            </a:r>
          </a:p>
          <a:p>
            <a:pPr lvl="1"/>
            <a:endParaRPr lang="pt-BR" sz="2000" dirty="0" smtClean="0"/>
          </a:p>
          <a:p>
            <a:r>
              <a:rPr lang="pt-BR" sz="2400" dirty="0" smtClean="0"/>
              <a:t>Interativa</a:t>
            </a:r>
          </a:p>
          <a:p>
            <a:pPr lvl="1"/>
            <a:r>
              <a:rPr lang="pt-BR" sz="2000" dirty="0" smtClean="0"/>
              <a:t>Possibilidade de escolha: </a:t>
            </a:r>
            <a:r>
              <a:rPr lang="pt-BR" sz="2000" dirty="0" err="1" smtClean="0"/>
              <a:t>video</a:t>
            </a:r>
            <a:r>
              <a:rPr lang="pt-BR" sz="2000" dirty="0" smtClean="0"/>
              <a:t> ou imagem</a:t>
            </a:r>
          </a:p>
          <a:p>
            <a:pPr lvl="1"/>
            <a:r>
              <a:rPr lang="pt-BR" sz="2000" dirty="0" smtClean="0"/>
              <a:t>Capacidade de navegar: pular texto ou imagens</a:t>
            </a:r>
          </a:p>
          <a:p>
            <a:pPr lvl="1"/>
            <a:endParaRPr lang="pt-BR" sz="2000" dirty="0" smtClean="0"/>
          </a:p>
          <a:p>
            <a:r>
              <a:rPr lang="pt-BR" sz="2800" dirty="0" smtClean="0"/>
              <a:t>Tempo real e Sincronização</a:t>
            </a:r>
          </a:p>
          <a:p>
            <a:pPr lvl="1"/>
            <a:r>
              <a:rPr lang="pt-BR" sz="2000" dirty="0" smtClean="0"/>
              <a:t>Requisitos de tempo real e sincronização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117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Áreas de Aplicação</a:t>
            </a:r>
            <a:endParaRPr lang="pt-BR" dirty="0"/>
          </a:p>
        </p:txBody>
      </p:sp>
      <p:grpSp>
        <p:nvGrpSpPr>
          <p:cNvPr id="26" name="Grupo 25"/>
          <p:cNvGrpSpPr/>
          <p:nvPr/>
        </p:nvGrpSpPr>
        <p:grpSpPr>
          <a:xfrm>
            <a:off x="360365" y="1244600"/>
            <a:ext cx="8034335" cy="4660900"/>
            <a:chOff x="360365" y="1244600"/>
            <a:chExt cx="8034335" cy="4660900"/>
          </a:xfrm>
        </p:grpSpPr>
        <p:sp>
          <p:nvSpPr>
            <p:cNvPr id="14" name="Retângulo 13"/>
            <p:cNvSpPr/>
            <p:nvPr/>
          </p:nvSpPr>
          <p:spPr>
            <a:xfrm>
              <a:off x="1930400" y="3416300"/>
              <a:ext cx="1887537" cy="749300"/>
            </a:xfrm>
            <a:prstGeom prst="rect">
              <a:avLst/>
            </a:prstGeom>
            <a:gradFill flip="none" rotWithShape="1">
              <a:gsLst>
                <a:gs pos="0">
                  <a:srgbClr val="90FB25">
                    <a:tint val="66000"/>
                    <a:satMod val="160000"/>
                  </a:srgbClr>
                </a:gs>
                <a:gs pos="50000">
                  <a:srgbClr val="90FB25">
                    <a:tint val="44500"/>
                    <a:satMod val="160000"/>
                  </a:srgbClr>
                </a:gs>
                <a:gs pos="100000">
                  <a:srgbClr val="90FB25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pt-BR" sz="1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Servidor de Mídia</a:t>
              </a:r>
              <a:endParaRPr lang="pt-BR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tângulo 2"/>
            <p:cNvSpPr/>
            <p:nvPr/>
          </p:nvSpPr>
          <p:spPr>
            <a:xfrm>
              <a:off x="1930400" y="1244600"/>
              <a:ext cx="6464300" cy="3937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Aplicações</a:t>
              </a:r>
              <a:endParaRPr lang="pt-BR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1930400" y="1638300"/>
              <a:ext cx="2146300" cy="457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Aprendizagem</a:t>
              </a:r>
              <a:endParaRPr lang="pt-BR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4076700" y="1638300"/>
              <a:ext cx="2184400" cy="457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Projeto</a:t>
              </a:r>
              <a:endParaRPr lang="pt-BR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6261100" y="1638300"/>
              <a:ext cx="2133600" cy="457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Interface do usuário</a:t>
              </a:r>
              <a:endParaRPr lang="pt-BR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1930400" y="2286000"/>
              <a:ext cx="1073150" cy="9271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Análise de</a:t>
              </a:r>
            </a:p>
            <a:p>
              <a:pPr algn="ctr"/>
              <a:r>
                <a:rPr lang="pt-B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Conteúdo</a:t>
              </a:r>
              <a:endPara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3003550" y="2286000"/>
              <a:ext cx="1073150" cy="9271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Documentos</a:t>
              </a:r>
              <a:endPara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4076700" y="2286000"/>
              <a:ext cx="1092200" cy="9271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Segurança</a:t>
              </a:r>
              <a:endPara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5994400" y="2286000"/>
              <a:ext cx="1079500" cy="9271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Sincronização</a:t>
              </a:r>
              <a:endPara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7073900" y="2286000"/>
              <a:ext cx="1320800" cy="9271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Comunic. De grupo</a:t>
              </a:r>
              <a:endPara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2466975" y="3416300"/>
              <a:ext cx="2701925" cy="381000"/>
            </a:xfrm>
            <a:prstGeom prst="rect">
              <a:avLst/>
            </a:prstGeom>
            <a:gradFill flip="none" rotWithShape="1">
              <a:gsLst>
                <a:gs pos="0">
                  <a:srgbClr val="90FB25">
                    <a:tint val="66000"/>
                    <a:satMod val="160000"/>
                  </a:srgbClr>
                </a:gs>
                <a:gs pos="50000">
                  <a:srgbClr val="90FB25">
                    <a:tint val="44500"/>
                    <a:satMod val="160000"/>
                  </a:srgbClr>
                </a:gs>
                <a:gs pos="100000">
                  <a:srgbClr val="90FB25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Banco de dados</a:t>
              </a:r>
              <a:endParaRPr lang="pt-BR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3817937" y="3797300"/>
              <a:ext cx="2697163" cy="368300"/>
            </a:xfrm>
            <a:prstGeom prst="rect">
              <a:avLst/>
            </a:prstGeom>
            <a:gradFill flip="none" rotWithShape="1">
              <a:gsLst>
                <a:gs pos="0">
                  <a:srgbClr val="90FB25">
                    <a:tint val="66000"/>
                    <a:satMod val="160000"/>
                  </a:srgbClr>
                </a:gs>
                <a:gs pos="50000">
                  <a:srgbClr val="90FB25">
                    <a:tint val="44500"/>
                    <a:satMod val="160000"/>
                  </a:srgbClr>
                </a:gs>
                <a:gs pos="100000">
                  <a:srgbClr val="90FB25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Sistemas Operacionais</a:t>
              </a:r>
              <a:endParaRPr lang="pt-BR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6534150" y="3416300"/>
              <a:ext cx="1860550" cy="749300"/>
            </a:xfrm>
            <a:prstGeom prst="rect">
              <a:avLst/>
            </a:prstGeom>
            <a:gradFill flip="none" rotWithShape="1">
              <a:gsLst>
                <a:gs pos="0">
                  <a:srgbClr val="90FB25">
                    <a:tint val="66000"/>
                    <a:satMod val="160000"/>
                  </a:srgbClr>
                </a:gs>
                <a:gs pos="50000">
                  <a:srgbClr val="90FB25">
                    <a:tint val="44500"/>
                    <a:satMod val="160000"/>
                  </a:srgbClr>
                </a:gs>
                <a:gs pos="100000">
                  <a:srgbClr val="90FB25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pt-BR" sz="1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Comunicação</a:t>
              </a:r>
              <a:endParaRPr lang="pt-BR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1930400" y="4165600"/>
              <a:ext cx="1609725" cy="469900"/>
            </a:xfrm>
            <a:prstGeom prst="rect">
              <a:avLst/>
            </a:prstGeom>
            <a:gradFill flip="none" rotWithShape="1">
              <a:gsLst>
                <a:gs pos="0">
                  <a:srgbClr val="90FB25">
                    <a:tint val="66000"/>
                    <a:satMod val="160000"/>
                  </a:srgbClr>
                </a:gs>
                <a:gs pos="50000">
                  <a:srgbClr val="90FB25">
                    <a:tint val="44500"/>
                    <a:satMod val="160000"/>
                  </a:srgbClr>
                </a:gs>
                <a:gs pos="100000">
                  <a:srgbClr val="90FB25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Armaz.Ótico</a:t>
              </a:r>
              <a:endParaRPr lang="pt-BR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540125" y="4165600"/>
              <a:ext cx="3241675" cy="469900"/>
            </a:xfrm>
            <a:prstGeom prst="rect">
              <a:avLst/>
            </a:prstGeom>
            <a:gradFill flip="none" rotWithShape="1">
              <a:gsLst>
                <a:gs pos="0">
                  <a:srgbClr val="90FB25">
                    <a:tint val="66000"/>
                    <a:satMod val="160000"/>
                  </a:srgbClr>
                </a:gs>
                <a:gs pos="50000">
                  <a:srgbClr val="90FB25">
                    <a:tint val="44500"/>
                    <a:satMod val="160000"/>
                  </a:srgbClr>
                </a:gs>
                <a:gs pos="100000">
                  <a:srgbClr val="90FB25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Qualidade do Serviço</a:t>
              </a:r>
              <a:endParaRPr lang="pt-BR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6781800" y="4165600"/>
              <a:ext cx="1612900" cy="469900"/>
            </a:xfrm>
            <a:prstGeom prst="rect">
              <a:avLst/>
            </a:prstGeom>
            <a:gradFill flip="none" rotWithShape="1">
              <a:gsLst>
                <a:gs pos="0">
                  <a:srgbClr val="90FB25">
                    <a:tint val="66000"/>
                    <a:satMod val="160000"/>
                  </a:srgbClr>
                </a:gs>
                <a:gs pos="50000">
                  <a:srgbClr val="90FB25">
                    <a:tint val="44500"/>
                    <a:satMod val="160000"/>
                  </a:srgbClr>
                </a:gs>
                <a:gs pos="100000">
                  <a:srgbClr val="90FB25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Redes</a:t>
              </a:r>
              <a:endParaRPr lang="pt-BR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1930400" y="4800600"/>
              <a:ext cx="6464300" cy="444500"/>
            </a:xfrm>
            <a:prstGeom prst="rect">
              <a:avLst/>
            </a:prstGeom>
            <a:gradFill flip="none" rotWithShape="1">
              <a:gsLst>
                <a:gs pos="0">
                  <a:srgbClr val="EC205F">
                    <a:shade val="30000"/>
                    <a:satMod val="115000"/>
                  </a:srgbClr>
                </a:gs>
                <a:gs pos="50000">
                  <a:srgbClr val="EC205F">
                    <a:shade val="67500"/>
                    <a:satMod val="115000"/>
                  </a:srgbClr>
                </a:gs>
                <a:gs pos="100000">
                  <a:srgbClr val="EC205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Compressão</a:t>
              </a:r>
              <a:endParaRPr lang="pt-B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1930400" y="5245100"/>
              <a:ext cx="1609725" cy="660400"/>
            </a:xfrm>
            <a:prstGeom prst="rect">
              <a:avLst/>
            </a:prstGeom>
            <a:gradFill flip="none" rotWithShape="1">
              <a:gsLst>
                <a:gs pos="0">
                  <a:srgbClr val="EC205F">
                    <a:shade val="30000"/>
                    <a:satMod val="115000"/>
                  </a:srgbClr>
                </a:gs>
                <a:gs pos="50000">
                  <a:srgbClr val="EC205F">
                    <a:shade val="67500"/>
                    <a:satMod val="115000"/>
                  </a:srgbClr>
                </a:gs>
                <a:gs pos="100000">
                  <a:srgbClr val="EC205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Gráficos Imagens</a:t>
              </a:r>
              <a:endParaRPr lang="pt-B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540125" y="5245100"/>
              <a:ext cx="1628775" cy="660400"/>
            </a:xfrm>
            <a:prstGeom prst="rect">
              <a:avLst/>
            </a:prstGeom>
            <a:gradFill flip="none" rotWithShape="1">
              <a:gsLst>
                <a:gs pos="0">
                  <a:srgbClr val="EC205F">
                    <a:shade val="30000"/>
                    <a:satMod val="115000"/>
                  </a:srgbClr>
                </a:gs>
                <a:gs pos="50000">
                  <a:srgbClr val="EC205F">
                    <a:shade val="67500"/>
                    <a:satMod val="115000"/>
                  </a:srgbClr>
                </a:gs>
                <a:gs pos="100000">
                  <a:srgbClr val="EC205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Animação</a:t>
              </a:r>
              <a:endParaRPr lang="pt-B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5168900" y="5245100"/>
              <a:ext cx="1612900" cy="660400"/>
            </a:xfrm>
            <a:prstGeom prst="rect">
              <a:avLst/>
            </a:prstGeom>
            <a:gradFill flip="none" rotWithShape="1">
              <a:gsLst>
                <a:gs pos="0">
                  <a:srgbClr val="EC205F">
                    <a:shade val="30000"/>
                    <a:satMod val="115000"/>
                  </a:srgbClr>
                </a:gs>
                <a:gs pos="50000">
                  <a:srgbClr val="EC205F">
                    <a:shade val="67500"/>
                    <a:satMod val="115000"/>
                  </a:srgbClr>
                </a:gs>
                <a:gs pos="100000">
                  <a:srgbClr val="EC205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Vídeo</a:t>
              </a:r>
              <a:endParaRPr lang="pt-B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6781800" y="5245100"/>
              <a:ext cx="1612900" cy="660400"/>
            </a:xfrm>
            <a:prstGeom prst="rect">
              <a:avLst/>
            </a:prstGeom>
            <a:gradFill flip="none" rotWithShape="1">
              <a:gsLst>
                <a:gs pos="0">
                  <a:srgbClr val="EC205F">
                    <a:shade val="30000"/>
                    <a:satMod val="115000"/>
                  </a:srgbClr>
                </a:gs>
                <a:gs pos="50000">
                  <a:srgbClr val="EC205F">
                    <a:shade val="67500"/>
                    <a:satMod val="115000"/>
                  </a:srgbClr>
                </a:gs>
                <a:gs pos="100000">
                  <a:srgbClr val="EC205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Audio</a:t>
              </a:r>
            </a:p>
            <a:p>
              <a:pPr algn="ctr"/>
              <a:r>
                <a:rPr lang="pt-BR" sz="14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Conversação</a:t>
              </a:r>
              <a:endParaRPr lang="pt-BR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5168900" y="3416300"/>
              <a:ext cx="2692400" cy="381000"/>
            </a:xfrm>
            <a:prstGeom prst="rect">
              <a:avLst/>
            </a:prstGeom>
            <a:gradFill flip="none" rotWithShape="1">
              <a:gsLst>
                <a:gs pos="0">
                  <a:srgbClr val="90FB25">
                    <a:tint val="66000"/>
                    <a:satMod val="160000"/>
                  </a:srgbClr>
                </a:gs>
                <a:gs pos="50000">
                  <a:srgbClr val="90FB25">
                    <a:tint val="44500"/>
                    <a:satMod val="160000"/>
                  </a:srgbClr>
                </a:gs>
                <a:gs pos="100000">
                  <a:srgbClr val="90FB25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Programação</a:t>
              </a:r>
              <a:endParaRPr lang="pt-BR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523871" y="5037147"/>
              <a:ext cx="1149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Básico</a:t>
              </a:r>
              <a:endPara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360365" y="3774013"/>
              <a:ext cx="14766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Sistemas</a:t>
              </a:r>
              <a:endPara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393226" y="2495430"/>
              <a:ext cx="14109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Serviços</a:t>
              </a:r>
              <a:endPara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728254" y="1384180"/>
              <a:ext cx="740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Uso</a:t>
              </a:r>
              <a:endPara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7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Plataforma multimídia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800" dirty="0" smtClean="0"/>
              <a:t>São os computadores utilizados para a criação e reprodução de títulos e aplicativos multimídia</a:t>
            </a:r>
          </a:p>
          <a:p>
            <a:pPr lvl="1"/>
            <a:r>
              <a:rPr lang="pt-BR" sz="2400" dirty="0" smtClean="0"/>
              <a:t>Plataforma de entrega</a:t>
            </a:r>
          </a:p>
          <a:p>
            <a:pPr lvl="2"/>
            <a:r>
              <a:rPr lang="pt-BR" sz="2000" dirty="0" smtClean="0"/>
              <a:t>É a estação do usuário final do produto multimídia onde este será executado</a:t>
            </a:r>
            <a:endParaRPr lang="pt-BR" sz="2000" dirty="0"/>
          </a:p>
          <a:p>
            <a:pPr lvl="1"/>
            <a:r>
              <a:rPr lang="pt-BR" sz="2400" dirty="0" smtClean="0"/>
              <a:t>Plataforma de desenvolvimento</a:t>
            </a:r>
          </a:p>
          <a:p>
            <a:pPr lvl="2"/>
            <a:r>
              <a:rPr lang="pt-BR" sz="2000" dirty="0" smtClean="0"/>
              <a:t>É a estação do desenvolvedor, utilizada para a criação dos títulos e aplicativos</a:t>
            </a:r>
          </a:p>
          <a:p>
            <a:pPr lvl="2"/>
            <a:r>
              <a:rPr lang="pt-BR" sz="2000" dirty="0" smtClean="0"/>
              <a:t>Classes:</a:t>
            </a:r>
          </a:p>
          <a:p>
            <a:pPr lvl="3"/>
            <a:r>
              <a:rPr lang="pt-BR" sz="1600" dirty="0" smtClean="0"/>
              <a:t>De Autoria: programação e integração</a:t>
            </a:r>
          </a:p>
          <a:p>
            <a:pPr lvl="3"/>
            <a:r>
              <a:rPr lang="pt-BR" sz="1600" dirty="0" smtClean="0"/>
              <a:t>De Criação: criação a partir de material convencional ou por síntese digital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7856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Definição: mídia</a:t>
            </a:r>
          </a:p>
        </p:txBody>
      </p:sp>
      <p:sp>
        <p:nvSpPr>
          <p:cNvPr id="4" name="Seta para a esquerda e para a direita 3"/>
          <p:cNvSpPr/>
          <p:nvPr/>
        </p:nvSpPr>
        <p:spPr>
          <a:xfrm>
            <a:off x="2686664" y="2492476"/>
            <a:ext cx="3330677" cy="808457"/>
          </a:xfrm>
          <a:prstGeom prst="leftRightArrow">
            <a:avLst>
              <a:gd name="adj1" fmla="val 72727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 Narrow" pitchFamily="34" charset="0"/>
              </a:rPr>
              <a:t>meio</a:t>
            </a:r>
            <a:endParaRPr lang="pt-BR" sz="3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56761" y="3291750"/>
            <a:ext cx="42049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err="1" smtClean="0">
                <a:solidFill>
                  <a:srgbClr val="FF0000"/>
                </a:solidFill>
                <a:latin typeface="Arial Narrow" pitchFamily="34" charset="0"/>
              </a:rPr>
              <a:t>User</a:t>
            </a:r>
            <a:r>
              <a:rPr lang="pt-BR" sz="2800" b="1" dirty="0" smtClean="0">
                <a:solidFill>
                  <a:srgbClr val="FF0000"/>
                </a:solidFill>
                <a:latin typeface="Arial Narrow" pitchFamily="34" charset="0"/>
              </a:rPr>
              <a:t> Interface</a:t>
            </a:r>
          </a:p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Arial Narrow" pitchFamily="34" charset="0"/>
              </a:rPr>
              <a:t>Dispositivo de Comunicação</a:t>
            </a:r>
            <a:endParaRPr lang="pt-BR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026" name="Picture 2" descr="D:\ASCV-Icons\Pessoa-User\User-female-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5" y="167750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SCV-Icons\Computer\Computer 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8128" y="1677504"/>
            <a:ext cx="2614915" cy="2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30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457200" y="3878826"/>
            <a:ext cx="8111612" cy="199103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INFORMAÇÃO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</p:spPr>
        <p:txBody>
          <a:bodyPr>
            <a:normAutofit/>
          </a:bodyPr>
          <a:lstStyle/>
          <a:p>
            <a:r>
              <a:rPr lang="pt-BR" dirty="0"/>
              <a:t>Definição: </a:t>
            </a:r>
            <a:r>
              <a:rPr lang="pt-BR" dirty="0" smtClean="0"/>
              <a:t>multimídia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66376" y="1522392"/>
            <a:ext cx="7934632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buClr>
                <a:srgbClr val="003399"/>
              </a:buClr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3399"/>
              </a:buClr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Definição:</a:t>
            </a:r>
          </a:p>
          <a:p>
            <a:pPr>
              <a:buClr>
                <a:srgbClr val="003399"/>
              </a:buClr>
            </a:pP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Programas </a:t>
            </a:r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e sistemas em que a </a:t>
            </a:r>
            <a:r>
              <a:rPr lang="pt-BR" sz="2400" i="1" dirty="0">
                <a:solidFill>
                  <a:srgbClr val="EC205F"/>
                </a:solidFill>
                <a:latin typeface="Times New Roman" pitchFamily="18" charset="0"/>
                <a:cs typeface="Times New Roman" pitchFamily="18" charset="0"/>
              </a:rPr>
              <a:t>comunicação</a:t>
            </a:r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 entre </a:t>
            </a:r>
            <a:r>
              <a:rPr lang="pt-BR" sz="2400" b="1" i="1" dirty="0">
                <a:latin typeface="Times New Roman" pitchFamily="18" charset="0"/>
                <a:cs typeface="Times New Roman" pitchFamily="18" charset="0"/>
              </a:rPr>
              <a:t>homem</a:t>
            </a:r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sz="2400" b="1" i="1" dirty="0">
                <a:latin typeface="Times New Roman" pitchFamily="18" charset="0"/>
                <a:cs typeface="Times New Roman" pitchFamily="18" charset="0"/>
              </a:rPr>
              <a:t>computador </a:t>
            </a:r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se dá através de </a:t>
            </a:r>
            <a:r>
              <a:rPr lang="pt-BR" sz="2400" b="1" i="1" dirty="0">
                <a:latin typeface="Times New Roman" pitchFamily="18" charset="0"/>
                <a:cs typeface="Times New Roman" pitchFamily="18" charset="0"/>
              </a:rPr>
              <a:t>múltiplos meios </a:t>
            </a:r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sz="2400" b="1" i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representação de informação </a:t>
            </a:r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(p.ex.: áudio, imagem estática, animação, gráficos e texto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pt-BR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ASCV-UNINOVE\Sistemas Multimidia\Icons\png\player-vide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612" y="407423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ASCV-UNINOVE\Sistemas Multimidia\Icons\png\all-file-text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7423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ASCV-UNINOVE\Sistemas Multimidia\Icons\png\music-li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06" y="407423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ASCV-UNINOVE\Sistemas Multimidia\Icons\png\player-im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03" y="407423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ASCV-Icons\Multimidia\Brillant_Multimedia\pro_video_cam_2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509" y="407423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Definição: Multimídia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45691" y="1009934"/>
            <a:ext cx="5692877" cy="132343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MULTIMÍDIA:</a:t>
            </a:r>
          </a:p>
          <a:p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Qualquer </a:t>
            </a:r>
            <a:r>
              <a:rPr lang="pt-B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combinação</a:t>
            </a:r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 de texto, arte, som, animação e vídeo  recebida através do </a:t>
            </a:r>
            <a:r>
              <a:rPr lang="pt-B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computador</a:t>
            </a:r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 ou de outro </a:t>
            </a:r>
            <a:r>
              <a:rPr lang="pt-B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meio eletrônica</a:t>
            </a:r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 ou digitalmente manipulado</a:t>
            </a:r>
            <a:endParaRPr lang="pt-B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15381" y="2557353"/>
            <a:ext cx="5692877" cy="1323439"/>
          </a:xfrm>
          <a:prstGeom prst="rect">
            <a:avLst/>
          </a:prstGeom>
          <a:gradFill flip="none" rotWithShape="1">
            <a:gsLst>
              <a:gs pos="0">
                <a:srgbClr val="CCFFCC">
                  <a:shade val="30000"/>
                  <a:satMod val="115000"/>
                </a:srgbClr>
              </a:gs>
              <a:gs pos="50000">
                <a:srgbClr val="CCFFCC">
                  <a:shade val="67500"/>
                  <a:satMod val="115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MULTIMÍDIA:</a:t>
            </a:r>
            <a:endParaRPr lang="pt-B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Qualquer combinação de texto, fotografia, arte gráfico, som, animação e  elementos de vídeo  </a:t>
            </a:r>
            <a:r>
              <a:rPr lang="pt-B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digitalmente manipulada</a:t>
            </a:r>
            <a:endParaRPr lang="pt-BR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45691" y="4071032"/>
            <a:ext cx="5692877" cy="101566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MULTIMÍDIA INTERATIVA:</a:t>
            </a:r>
          </a:p>
          <a:p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Quando é permitido que um </a:t>
            </a:r>
            <a:r>
              <a:rPr lang="pt-BR" sz="2000" b="1" i="1" dirty="0" smtClean="0">
                <a:solidFill>
                  <a:srgbClr val="EC205F"/>
                </a:solidFill>
                <a:latin typeface="Times New Roman" pitchFamily="18" charset="0"/>
                <a:cs typeface="Times New Roman" pitchFamily="18" charset="0"/>
              </a:rPr>
              <a:t>usuário final </a:t>
            </a:r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possa controlar </a:t>
            </a:r>
            <a:r>
              <a:rPr lang="pt-BR" sz="2000" b="1" i="1" dirty="0" smtClean="0">
                <a:solidFill>
                  <a:srgbClr val="EC205F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sz="2000" b="1" i="1" dirty="0" smtClean="0">
                <a:solidFill>
                  <a:srgbClr val="EC205F"/>
                </a:solidFill>
                <a:latin typeface="Times New Roman" pitchFamily="18" charset="0"/>
                <a:cs typeface="Times New Roman" pitchFamily="18" charset="0"/>
              </a:rPr>
              <a:t>quando</a:t>
            </a:r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 os elementos são mostrados.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15381" y="5270056"/>
            <a:ext cx="5692877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pt-BR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HiperMÍDIA</a:t>
            </a:r>
            <a:r>
              <a:rPr lang="pt-BR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pt-B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Quando é fornecido uma estrutura de elementos com link através dos quais um usuário pode navegar na </a:t>
            </a:r>
            <a:r>
              <a:rPr lang="pt-BR" sz="2000" b="1" i="1" dirty="0" err="1" smtClean="0">
                <a:latin typeface="Times New Roman" pitchFamily="18" charset="0"/>
                <a:cs typeface="Times New Roman" pitchFamily="18" charset="0"/>
              </a:rPr>
              <a:t>multímidia</a:t>
            </a:r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 interativa</a:t>
            </a:r>
            <a:endParaRPr lang="pt-BR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72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Definição</a:t>
            </a:r>
            <a:r>
              <a:rPr lang="pt-BR" dirty="0" smtClean="0"/>
              <a:t>: Multimídia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75038" y="1524318"/>
            <a:ext cx="5692877" cy="1323439"/>
          </a:xfrm>
          <a:prstGeom prst="rect">
            <a:avLst/>
          </a:prstGeom>
          <a:gradFill flip="none" rotWithShape="1">
            <a:gsLst>
              <a:gs pos="0">
                <a:srgbClr val="CCFFCC">
                  <a:shade val="30000"/>
                  <a:satMod val="115000"/>
                </a:srgbClr>
              </a:gs>
              <a:gs pos="50000">
                <a:srgbClr val="CCFFCC">
                  <a:shade val="67500"/>
                  <a:satMod val="115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MULTIMÍDIA:</a:t>
            </a:r>
            <a:endParaRPr lang="pt-B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Desenvolvimento, integração e entrega de qualquer combinação de texto, gráficos, animação, som e vídeo através do computador</a:t>
            </a:r>
            <a:endParaRPr lang="pt-BR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264710" y="2547459"/>
            <a:ext cx="6875879" cy="1800000"/>
            <a:chOff x="469514" y="4493475"/>
            <a:chExt cx="6875879" cy="1800000"/>
          </a:xfrm>
        </p:grpSpPr>
        <p:pic>
          <p:nvPicPr>
            <p:cNvPr id="1026" name="Picture 2" descr="D:\ASCV-Icons\Soft-Eng\software Developmen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14" y="4493475"/>
              <a:ext cx="24006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ASCV-Icons\Soft-Eng\integrati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954" y="4493475"/>
              <a:ext cx="18036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D:\ASCV-Icons\Soft-Eng\Delivery Norma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45393" y="4493475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o 4"/>
          <p:cNvGrpSpPr/>
          <p:nvPr/>
        </p:nvGrpSpPr>
        <p:grpSpPr>
          <a:xfrm>
            <a:off x="1339908" y="4239389"/>
            <a:ext cx="6725482" cy="936000"/>
            <a:chOff x="731740" y="3590524"/>
            <a:chExt cx="6725482" cy="936000"/>
          </a:xfrm>
        </p:grpSpPr>
        <p:pic>
          <p:nvPicPr>
            <p:cNvPr id="9" name="Picture 3" descr="D:\ASCV-Icons\Multimidia\Brillant_Multimedia\mpeg_25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1222" y="3590524"/>
              <a:ext cx="936000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D:\ASCV-Icons\Multimidia\Brillant_Multimedia\mp3_25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853" y="3590524"/>
              <a:ext cx="936000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D:\ASCV-Icons\Format Files\TXTFil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740" y="3590524"/>
              <a:ext cx="936000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:\ASCV-UNINOVE\Sistemas Multimidia\Icons\File Icons Vs3\JP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111" y="3590524"/>
              <a:ext cx="936000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D:\ASCV-Icons\Multimidia\animatio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482" y="3590524"/>
              <a:ext cx="936000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3" name="Picture 9" descr="D:\ASCV-Icons\Computer\PC 0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110" y="5210185"/>
            <a:ext cx="1515079" cy="151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67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Informação Multimídia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2829" y="870154"/>
            <a:ext cx="5260332" cy="95410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Informação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que consiste de um ou mais tipos de mídia diferente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52" name="Picture 4" descr="D:\ASCV-Icons\0temp\multimedi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13" y="1824262"/>
            <a:ext cx="3770745" cy="3340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058" y="2059181"/>
            <a:ext cx="4771108" cy="168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23" y="4147641"/>
            <a:ext cx="4803598" cy="238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9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Tipos de Mídia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Estáticos (discretas)</a:t>
            </a:r>
            <a:endParaRPr lang="pt-BR" dirty="0"/>
          </a:p>
          <a:p>
            <a:pPr lvl="1"/>
            <a:r>
              <a:rPr lang="pt-BR" dirty="0" smtClean="0"/>
              <a:t>Agrupam </a:t>
            </a:r>
            <a:r>
              <a:rPr lang="pt-BR" dirty="0"/>
              <a:t>elementos de informação independentes do tempo, </a:t>
            </a:r>
            <a:r>
              <a:rPr lang="pt-BR" dirty="0" smtClean="0"/>
              <a:t>alterando apenas </a:t>
            </a:r>
            <a:r>
              <a:rPr lang="pt-BR" dirty="0"/>
              <a:t>a sua dimensão no </a:t>
            </a:r>
            <a:r>
              <a:rPr lang="pt-BR" dirty="0" smtClean="0"/>
              <a:t>espaço</a:t>
            </a:r>
          </a:p>
          <a:p>
            <a:pPr lvl="2"/>
            <a:r>
              <a:rPr lang="pt-BR" dirty="0" smtClean="0"/>
              <a:t>textos </a:t>
            </a:r>
            <a:r>
              <a:rPr lang="pt-BR" dirty="0"/>
              <a:t>e </a:t>
            </a:r>
            <a:r>
              <a:rPr lang="pt-BR" dirty="0" smtClean="0"/>
              <a:t>gráficos</a:t>
            </a:r>
          </a:p>
          <a:p>
            <a:pPr lvl="2"/>
            <a:endParaRPr lang="pt-BR" dirty="0"/>
          </a:p>
          <a:p>
            <a:r>
              <a:rPr lang="pt-BR" dirty="0" smtClean="0"/>
              <a:t>Dinâmicos (contínuos)</a:t>
            </a:r>
            <a:endParaRPr lang="pt-BR" dirty="0"/>
          </a:p>
          <a:p>
            <a:pPr lvl="1"/>
            <a:r>
              <a:rPr lang="pt-BR" dirty="0" smtClean="0"/>
              <a:t>Agrupam </a:t>
            </a:r>
            <a:r>
              <a:rPr lang="pt-BR" dirty="0"/>
              <a:t>elementos de informação dependentes do </a:t>
            </a:r>
            <a:r>
              <a:rPr lang="pt-BR" dirty="0" smtClean="0"/>
              <a:t>tempo</a:t>
            </a:r>
          </a:p>
          <a:p>
            <a:pPr lvl="2"/>
            <a:r>
              <a:rPr lang="pt-BR" dirty="0" smtClean="0"/>
              <a:t>Áudio, vídeo </a:t>
            </a:r>
            <a:r>
              <a:rPr lang="pt-BR" dirty="0"/>
              <a:t>e </a:t>
            </a:r>
            <a:r>
              <a:rPr lang="pt-BR" dirty="0" smtClean="0"/>
              <a:t>animação</a:t>
            </a:r>
          </a:p>
        </p:txBody>
      </p:sp>
      <p:pic>
        <p:nvPicPr>
          <p:cNvPr id="2050" name="Picture 2" descr="D:\ASCV-UNINOVE\Sistemas Multimidia\Icons\More Icons-PNG\mp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5410200"/>
            <a:ext cx="114935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ASCV-UNINOVE\Sistemas Multimidia\Icons\File Icons Vs3\JP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2914650"/>
            <a:ext cx="12319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ASCV-UNINOVE\Sistemas Multimidia\Icons\File Icons Vs3\TX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292735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ASCV-UNINOVE\Sistemas Multimidia\Icons\File Icons Vs3\MP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19725"/>
            <a:ext cx="11303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6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Mídia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Capturadas</a:t>
            </a:r>
          </a:p>
          <a:p>
            <a:pPr lvl="1"/>
            <a:r>
              <a:rPr lang="pt-BR" dirty="0" smtClean="0"/>
              <a:t>Informações capturadas do mundo real</a:t>
            </a:r>
          </a:p>
          <a:p>
            <a:pPr lvl="2"/>
            <a:r>
              <a:rPr lang="pt-BR" dirty="0" smtClean="0"/>
              <a:t>Imagens, fotografias, vídeos, sons</a:t>
            </a:r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Sintetizadas</a:t>
            </a:r>
          </a:p>
          <a:p>
            <a:pPr lvl="1"/>
            <a:r>
              <a:rPr lang="pt-BR" dirty="0" smtClean="0"/>
              <a:t>Informações sintetizadas pelo computador</a:t>
            </a:r>
          </a:p>
          <a:p>
            <a:pPr lvl="2"/>
            <a:r>
              <a:rPr lang="pt-BR" dirty="0"/>
              <a:t>Controle, sincronização</a:t>
            </a:r>
          </a:p>
          <a:p>
            <a:pPr lvl="2"/>
            <a:r>
              <a:rPr lang="pt-BR" dirty="0" smtClean="0"/>
              <a:t>Texto, gráficos, animações</a:t>
            </a:r>
          </a:p>
        </p:txBody>
      </p:sp>
      <p:pic>
        <p:nvPicPr>
          <p:cNvPr id="3074" name="Picture 2" descr="D:\ASCV-Icons\Fotografia\Canon XL H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2664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ASCV-Icons\Fotografia\Samsung Pro 815 D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863918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ASCV-Icons\Multimidia\SoundRecorder.exe_I00c9_040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437" y="552768"/>
            <a:ext cx="13843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ASCV-Icons\Multimidia\anim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816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ASCV-Icons\Soft-Eng\software Developme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4789789"/>
            <a:ext cx="2148574" cy="161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8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Multimídia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São programas que permitem fazer apresentações multimídia e interagir com seus usuários</a:t>
            </a:r>
          </a:p>
          <a:p>
            <a:pPr lvl="1"/>
            <a:r>
              <a:rPr lang="pt-BR" sz="2000" dirty="0" smtClean="0"/>
              <a:t>Percorrer material audiovisual</a:t>
            </a:r>
          </a:p>
          <a:p>
            <a:pPr lvl="1"/>
            <a:r>
              <a:rPr lang="pt-BR" sz="2000" dirty="0" smtClean="0"/>
              <a:t>Consultar, pesquisar e atualizar material armazenado</a:t>
            </a:r>
          </a:p>
          <a:p>
            <a:pPr lvl="1"/>
            <a:r>
              <a:rPr lang="pt-BR" sz="2000" dirty="0" smtClean="0"/>
              <a:t>Gerar material em tempo real</a:t>
            </a:r>
          </a:p>
          <a:p>
            <a:pPr lvl="1"/>
            <a:r>
              <a:rPr lang="pt-BR" sz="2000" dirty="0" smtClean="0"/>
              <a:t>Efetuar simulações de sistemas físicos</a:t>
            </a:r>
            <a:endParaRPr lang="pt-BR" sz="2000" dirty="0"/>
          </a:p>
        </p:txBody>
      </p:sp>
      <p:pic>
        <p:nvPicPr>
          <p:cNvPr id="5122" name="Picture 2" descr="D:\ASCV-Icons\Microsoft\Office\MicrosoftPowerpoint 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92574"/>
            <a:ext cx="208915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ASCV-UNINOVE\Sistemas Multimidia\google_earth_orig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4167584"/>
            <a:ext cx="1939130" cy="19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ASCV-UNINOVE\Sistemas Multimidia\prem_photoshop_elements_la__48681_zo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502" y="4031456"/>
            <a:ext cx="2211387" cy="221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ASCV-UNINOVE\Sistemas Multimidia\uvs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925093"/>
            <a:ext cx="2424113" cy="24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cial">
  <a:themeElements>
    <a:clrScheme name="Es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697</Words>
  <Application>Microsoft Office PowerPoint</Application>
  <PresentationFormat>Apresentação na tela (4:3)</PresentationFormat>
  <Paragraphs>162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Essencial</vt:lpstr>
      <vt:lpstr>Definição: mídia</vt:lpstr>
      <vt:lpstr>Definição: mídia</vt:lpstr>
      <vt:lpstr>Definição: multimídia</vt:lpstr>
      <vt:lpstr>Definição: Multimídia</vt:lpstr>
      <vt:lpstr>Definição: Multimídia</vt:lpstr>
      <vt:lpstr>Informação Multimídia</vt:lpstr>
      <vt:lpstr>Tipos de Mídia</vt:lpstr>
      <vt:lpstr>Tipos de Mídia</vt:lpstr>
      <vt:lpstr>Produto Multimídia</vt:lpstr>
      <vt:lpstr>Produtos Multimídia</vt:lpstr>
      <vt:lpstr>Percepção humana</vt:lpstr>
      <vt:lpstr>Percepção humana</vt:lpstr>
      <vt:lpstr>Sistema Multimídia</vt:lpstr>
      <vt:lpstr>Tipos de Sistema Multimídia</vt:lpstr>
      <vt:lpstr>Três Processos</vt:lpstr>
      <vt:lpstr>Qualidades dos dados multimídia</vt:lpstr>
      <vt:lpstr>Áreas de Aplicação</vt:lpstr>
      <vt:lpstr>Plataforma multimídia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Multimídia</dc:title>
  <dc:subject>Abstract presentation design</dc:subject>
  <dc:creator>Ausberto S. Castro V</dc:creator>
  <cp:keywords>abstract, red, yellow, orange, warm, hot, fire, flame, wave, stripes</cp:keywords>
  <dc:description>Abstract, flame design for multi-use presentations.</dc:description>
  <cp:lastModifiedBy>Druc</cp:lastModifiedBy>
  <cp:revision>78</cp:revision>
  <dcterms:created xsi:type="dcterms:W3CDTF">2011-08-10T18:42:20Z</dcterms:created>
  <dcterms:modified xsi:type="dcterms:W3CDTF">2012-02-01T13:10:58Z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TC300033941033</vt:lpwstr>
  </property>
</Properties>
</file>